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1" r:id="rId2"/>
    <p:sldMasterId id="2147483757" r:id="rId3"/>
  </p:sldMasterIdLst>
  <p:notesMasterIdLst>
    <p:notesMasterId r:id="rId65"/>
  </p:notesMasterIdLst>
  <p:sldIdLst>
    <p:sldId id="256" r:id="rId4"/>
    <p:sldId id="257" r:id="rId5"/>
    <p:sldId id="314" r:id="rId6"/>
    <p:sldId id="258" r:id="rId7"/>
    <p:sldId id="342" r:id="rId8"/>
    <p:sldId id="259" r:id="rId9"/>
    <p:sldId id="319" r:id="rId10"/>
    <p:sldId id="262" r:id="rId11"/>
    <p:sldId id="264" r:id="rId12"/>
    <p:sldId id="266" r:id="rId13"/>
    <p:sldId id="343" r:id="rId14"/>
    <p:sldId id="268" r:id="rId15"/>
    <p:sldId id="349" r:id="rId16"/>
    <p:sldId id="322" r:id="rId17"/>
    <p:sldId id="272" r:id="rId18"/>
    <p:sldId id="273" r:id="rId19"/>
    <p:sldId id="274" r:id="rId20"/>
    <p:sldId id="344" r:id="rId21"/>
    <p:sldId id="325" r:id="rId22"/>
    <p:sldId id="345" r:id="rId23"/>
    <p:sldId id="277" r:id="rId24"/>
    <p:sldId id="278" r:id="rId25"/>
    <p:sldId id="328" r:id="rId26"/>
    <p:sldId id="327" r:id="rId27"/>
    <p:sldId id="279" r:id="rId28"/>
    <p:sldId id="282" r:id="rId29"/>
    <p:sldId id="283" r:id="rId30"/>
    <p:sldId id="288" r:id="rId31"/>
    <p:sldId id="284" r:id="rId32"/>
    <p:sldId id="330" r:id="rId33"/>
    <p:sldId id="289" r:id="rId34"/>
    <p:sldId id="294" r:id="rId35"/>
    <p:sldId id="292" r:id="rId36"/>
    <p:sldId id="293" r:id="rId37"/>
    <p:sldId id="346" r:id="rId38"/>
    <p:sldId id="350" r:id="rId39"/>
    <p:sldId id="295" r:id="rId40"/>
    <p:sldId id="334" r:id="rId41"/>
    <p:sldId id="335" r:id="rId42"/>
    <p:sldId id="296" r:id="rId43"/>
    <p:sldId id="297" r:id="rId44"/>
    <p:sldId id="351" r:id="rId45"/>
    <p:sldId id="337" r:id="rId46"/>
    <p:sldId id="300" r:id="rId47"/>
    <p:sldId id="347" r:id="rId48"/>
    <p:sldId id="301" r:id="rId49"/>
    <p:sldId id="338" r:id="rId50"/>
    <p:sldId id="302" r:id="rId51"/>
    <p:sldId id="303" r:id="rId52"/>
    <p:sldId id="339" r:id="rId53"/>
    <p:sldId id="285" r:id="rId54"/>
    <p:sldId id="304" r:id="rId55"/>
    <p:sldId id="305" r:id="rId56"/>
    <p:sldId id="306" r:id="rId57"/>
    <p:sldId id="307" r:id="rId58"/>
    <p:sldId id="308" r:id="rId59"/>
    <p:sldId id="309" r:id="rId60"/>
    <p:sldId id="348" r:id="rId61"/>
    <p:sldId id="310" r:id="rId62"/>
    <p:sldId id="312" r:id="rId63"/>
    <p:sldId id="353"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72AC"/>
    <a:srgbClr val="12F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91" autoAdjust="0"/>
    <p:restoredTop sz="93594" autoAdjust="0"/>
  </p:normalViewPr>
  <p:slideViewPr>
    <p:cSldViewPr>
      <p:cViewPr varScale="1">
        <p:scale>
          <a:sx n="120" d="100"/>
          <a:sy n="120" d="100"/>
        </p:scale>
        <p:origin x="-120" y="-8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smtClean="0"/>
            <a:t>Multiple Applications</a:t>
          </a:r>
          <a:endParaRPr lang="en-US" dirty="0"/>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smtClean="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smtClean="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smtClean="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smtClean="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smtClean="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t>
        <a:bodyPr/>
        <a:lstStyle/>
        <a:p>
          <a:endParaRPr lang="en-US"/>
        </a:p>
      </dgm:t>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t>
        <a:bodyPr/>
        <a:lstStyle/>
        <a:p>
          <a:endParaRPr lang="en-US"/>
        </a:p>
      </dgm:t>
    </dgm:pt>
    <dgm:pt modelId="{917ED4E3-2D56-4142-91BF-44FAE2150179}" type="pres">
      <dgm:prSet presAssocID="{BFC6470E-032A-F84D-85FF-98078ABB16B2}" presName="rootConnector" presStyleLbl="node1" presStyleIdx="0" presStyleCnt="3"/>
      <dgm:spPr/>
      <dgm:t>
        <a:bodyPr/>
        <a:lstStyle/>
        <a:p>
          <a:endParaRPr lang="en-US"/>
        </a:p>
      </dgm:t>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t>
        <a:bodyPr/>
        <a:lstStyle/>
        <a:p>
          <a:endParaRPr lang="en-US"/>
        </a:p>
      </dgm:t>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t>
        <a:bodyPr/>
        <a:lstStyle/>
        <a:p>
          <a:endParaRPr lang="en-US"/>
        </a:p>
      </dgm:t>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t>
        <a:bodyPr/>
        <a:lstStyle/>
        <a:p>
          <a:endParaRPr lang="en-US"/>
        </a:p>
      </dgm:t>
    </dgm:pt>
    <dgm:pt modelId="{17B0E10E-D838-344A-8744-4EA0AE3512AA}" type="pres">
      <dgm:prSet presAssocID="{101BCE59-3EBE-B841-B815-9A8E0791CF6A}" presName="rootConnector" presStyleLbl="node1" presStyleIdx="1" presStyleCnt="3"/>
      <dgm:spPr/>
      <dgm:t>
        <a:bodyPr/>
        <a:lstStyle/>
        <a:p>
          <a:endParaRPr lang="en-US"/>
        </a:p>
      </dgm:t>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t>
        <a:bodyPr/>
        <a:lstStyle/>
        <a:p>
          <a:endParaRPr lang="en-US"/>
        </a:p>
      </dgm:t>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t>
        <a:bodyPr/>
        <a:lstStyle/>
        <a:p>
          <a:endParaRPr lang="en-US"/>
        </a:p>
      </dgm:t>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t>
        <a:bodyPr/>
        <a:lstStyle/>
        <a:p>
          <a:endParaRPr lang="en-US"/>
        </a:p>
      </dgm:t>
    </dgm:pt>
    <dgm:pt modelId="{78630B86-8B91-0740-B5D3-E4F93B9FD356}" type="pres">
      <dgm:prSet presAssocID="{5FAB8150-C3BB-FD4D-838A-B912D10D3CE8}" presName="rootConnector" presStyleLbl="node1" presStyleIdx="2" presStyleCnt="3"/>
      <dgm:spPr/>
      <dgm:t>
        <a:bodyPr/>
        <a:lstStyle/>
        <a:p>
          <a:endParaRPr lang="en-US"/>
        </a:p>
      </dgm:t>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t>
        <a:bodyPr/>
        <a:lstStyle/>
        <a:p>
          <a:endParaRPr lang="en-US"/>
        </a:p>
      </dgm:t>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t>
        <a:bodyPr/>
        <a:lstStyle/>
        <a:p>
          <a:endParaRPr lang="en-US"/>
        </a:p>
      </dgm:t>
    </dgm:pt>
  </dgm:ptLst>
  <dgm:cxnLst>
    <dgm:cxn modelId="{AE1FDE51-D7D0-494D-8E85-DA6BD81D282C}" srcId="{101BCE59-3EBE-B841-B815-9A8E0791CF6A}" destId="{6B0517C7-4E5A-694D-BE55-A47A8D05B1A2}" srcOrd="0" destOrd="0" parTransId="{1BDD9158-04C7-A04C-9834-4F8C598C9F8C}" sibTransId="{8C867362-BBC6-D547-8E8E-0EAE24DE45FE}"/>
    <dgm:cxn modelId="{FBF23DDF-8802-F848-981A-C31E08276E39}" type="presOf" srcId="{5FAB8150-C3BB-FD4D-838A-B912D10D3CE8}" destId="{78630B86-8B91-0740-B5D3-E4F93B9FD356}" srcOrd="1" destOrd="0" presId="urn:microsoft.com/office/officeart/2005/8/layout/hierarchy3"/>
    <dgm:cxn modelId="{2C353223-79A8-4048-843D-D11B580B218A}" type="presOf" srcId="{AE745A19-2E44-B14F-A6F0-A7F0940FAC1D}" destId="{88849F20-B33C-5C44-AFB9-0C414FE0E452}" srcOrd="0"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8F1AB073-8614-8748-95A0-7C02D69A32BC}" srcId="{F21FDA6A-4F07-0D4F-9E88-CEFD73BAF888}" destId="{BFC6470E-032A-F84D-85FF-98078ABB16B2}" srcOrd="0" destOrd="0" parTransId="{0DF5F4DB-3599-394B-8DEC-40045FF4D2B4}" sibTransId="{4C958A26-8472-AC4E-8BF1-DCB1B27963BD}"/>
    <dgm:cxn modelId="{A316DFD6-8C1B-0E4D-B392-D82C3BB008BA}" type="presOf" srcId="{F21FDA6A-4F07-0D4F-9E88-CEFD73BAF888}" destId="{B5DE52A4-5BAD-234E-8324-7F48BEFAEE24}" srcOrd="0" destOrd="0" presId="urn:microsoft.com/office/officeart/2005/8/layout/hierarchy3"/>
    <dgm:cxn modelId="{99524BF5-776F-FB44-9770-B2A0A442391B}" srcId="{BFC6470E-032A-F84D-85FF-98078ABB16B2}" destId="{A8E6D635-1D7D-524E-A06B-F5F86CA22012}" srcOrd="0" destOrd="0" parTransId="{AE745A19-2E44-B14F-A6F0-A7F0940FAC1D}" sibTransId="{C2A87A22-A733-4745-95AD-90C744BEE680}"/>
    <dgm:cxn modelId="{414C026E-6C4B-1D49-9C54-D63E3828FD6C}" srcId="{5FAB8150-C3BB-FD4D-838A-B912D10D3CE8}" destId="{E0B92144-1042-744C-8313-F0BD2A4A42B1}" srcOrd="0" destOrd="0" parTransId="{1BD55ACB-0822-CD4F-B885-3FAB9ECA0FC6}" sibTransId="{E0BB673D-7DE6-A541-9C19-4590F9C7CA05}"/>
    <dgm:cxn modelId="{AD636FF0-82DD-B548-BFDE-C8DB9DE30B19}" srcId="{F21FDA6A-4F07-0D4F-9E88-CEFD73BAF888}" destId="{5FAB8150-C3BB-FD4D-838A-B912D10D3CE8}" srcOrd="2" destOrd="0" parTransId="{600AF336-F8E9-6543-94BB-0D6E3454A890}" sibTransId="{8F8AF4AB-B239-2E41-88A8-A6EA1F65E3C9}"/>
    <dgm:cxn modelId="{E51684DE-6023-D24A-B2D6-38ED9FF252F8}" type="presOf" srcId="{6B0517C7-4E5A-694D-BE55-A47A8D05B1A2}" destId="{B3885876-BC01-CE40-B4AF-B8DD35B11E00}" srcOrd="0" destOrd="0" presId="urn:microsoft.com/office/officeart/2005/8/layout/hierarchy3"/>
    <dgm:cxn modelId="{BE92F149-DF08-2C45-B264-2F737E3ECBC0}" type="presOf" srcId="{E0B92144-1042-744C-8313-F0BD2A4A42B1}" destId="{B128BA17-BE6B-384D-BBE0-54B7B122AB84}" srcOrd="0" destOrd="0" presId="urn:microsoft.com/office/officeart/2005/8/layout/hierarchy3"/>
    <dgm:cxn modelId="{79544F30-91FE-6540-963A-48C0C4C207C2}" type="presOf" srcId="{BFC6470E-032A-F84D-85FF-98078ABB16B2}" destId="{917ED4E3-2D56-4142-91BF-44FAE2150179}" srcOrd="1"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555FA13A-24F3-8F4F-B849-59DB1F1139EC}" type="presOf" srcId="{5FAB8150-C3BB-FD4D-838A-B912D10D3CE8}" destId="{AB58CB0B-9A79-FB46-B44A-123C202FA944}"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6D4EBFFA-8E91-7347-9918-A170C1EB38EA}" srcId="{F21FDA6A-4F07-0D4F-9E88-CEFD73BAF888}" destId="{101BCE59-3EBE-B841-B815-9A8E0791CF6A}" srcOrd="1" destOrd="0" parTransId="{7B67AA2E-CD68-CE46-8BB5-786CA4F33C89}" sibTransId="{2A6A3103-5EB4-1249-8961-7C35388B3012}"/>
    <dgm:cxn modelId="{D6308392-C645-B940-8BC0-E172A003E1D6}" type="presOf" srcId="{1BD55ACB-0822-CD4F-B885-3FAB9ECA0FC6}" destId="{43D5D9E6-EF4D-F346-B286-0A0EDC9D6387}" srcOrd="0"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smtClean="0">
              <a:solidFill>
                <a:schemeClr val="bg1"/>
              </a:solidFill>
            </a:rPr>
            <a:t>Communication of a message between two processes implies synchronization between the two</a:t>
          </a:r>
          <a:endParaRPr lang="en-US"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smtClean="0">
              <a:solidFill>
                <a:schemeClr val="tx1"/>
              </a:solidFill>
            </a:rPr>
            <a:t>the receiver cannot receive a message until it has been sent by another process</a:t>
          </a:r>
          <a:endParaRPr lang="en-US" sz="1600" b="1" i="0" dirty="0">
            <a:solidFill>
              <a:schemeClr val="tx1"/>
            </a:solidFill>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smtClean="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smtClean="0">
              <a:solidFill>
                <a:schemeClr val="tx1"/>
              </a:solidFill>
            </a:rPr>
            <a:t>if a message has previously been sent the message is received and execution continues</a:t>
          </a:r>
          <a:endParaRPr lang="en-US" sz="1600" b="1" i="0" dirty="0">
            <a:solidFill>
              <a:schemeClr val="tx1"/>
            </a:solidFill>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smtClean="0">
              <a:solidFill>
                <a:schemeClr val="tx1"/>
              </a:solidFill>
            </a:rPr>
            <a:t>if there is no waiting message the process is blocked until a message arrives or the process continues to execute, abandoning the attempt to receive</a:t>
          </a:r>
          <a:endParaRPr lang="en-US" sz="1600" b="1" i="0" dirty="0">
            <a:solidFill>
              <a:schemeClr val="tx1"/>
            </a:solidFill>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t>
        <a:bodyPr/>
        <a:lstStyle/>
        <a:p>
          <a:endParaRPr lang="en-US"/>
        </a:p>
      </dgm:t>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t>
        <a:bodyPr/>
        <a:lstStyle/>
        <a:p>
          <a:endParaRPr lang="en-US"/>
        </a:p>
      </dgm:t>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t>
        <a:bodyPr/>
        <a:lstStyle/>
        <a:p>
          <a:endParaRPr lang="en-US"/>
        </a:p>
      </dgm:t>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t>
        <a:bodyPr/>
        <a:lstStyle/>
        <a:p>
          <a:endParaRPr lang="en-US"/>
        </a:p>
      </dgm:t>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t>
        <a:bodyPr/>
        <a:lstStyle/>
        <a:p>
          <a:endParaRPr lang="en-US"/>
        </a:p>
      </dgm:t>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t>
        <a:bodyPr/>
        <a:lstStyle/>
        <a:p>
          <a:endParaRPr lang="en-US"/>
        </a:p>
      </dgm:t>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t>
        <a:bodyPr/>
        <a:lstStyle/>
        <a:p>
          <a:endParaRPr lang="en-US"/>
        </a:p>
      </dgm:t>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t>
        <a:bodyPr/>
        <a:lstStyle/>
        <a:p>
          <a:endParaRPr lang="en-US"/>
        </a:p>
      </dgm:t>
    </dgm:pt>
  </dgm:ptLst>
  <dgm:cxnLst>
    <dgm:cxn modelId="{94D1AC2F-EF08-314B-8B1E-0EF4093C2889}" type="presOf" srcId="{B95E1FC1-AE98-9144-90B5-05E66E6E95A0}" destId="{274E3787-5FB6-4A45-98BD-3563E0A7FEC3}"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D416D413-81EB-FF47-8DEF-43AEEF53A208}" srcId="{E2DC3244-DAD2-9D4C-A018-8A8B976DD049}" destId="{3C816CD3-56A3-7A4B-BCEB-CD66601F67AC}" srcOrd="1" destOrd="0" parTransId="{CFC117F8-B61C-AB42-9A8C-92D213E7A327}" sibTransId="{247550A5-0F5A-E64C-A14B-5586AAD92809}"/>
    <dgm:cxn modelId="{B8E14DBC-689D-DD4D-8A23-4A3BF577E67E}" srcId="{E2DC3244-DAD2-9D4C-A018-8A8B976DD049}" destId="{AD6ED04A-891F-AF4E-8937-6061FB7A3F54}" srcOrd="0" destOrd="0" parTransId="{D91650F5-5F17-4947-B746-139C446E7B93}" sibTransId="{4A139160-FB39-8947-BCEB-821B966901C3}"/>
    <dgm:cxn modelId="{8AB16AF2-BCD7-BE41-BBAF-9373B17A19A0}" type="presOf" srcId="{9F68511C-A65C-A148-98E2-790D535DB7F2}" destId="{9C6B398F-15AB-5548-AB75-EDD00D3829AC}"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CE1E2BE2-1127-834D-8C5E-4674C54D2F3C}" type="presOf" srcId="{840D4CA7-F43C-CF41-AE16-12E5267C417C}" destId="{D8CE5C9F-7A29-B049-BF80-D80F2A8B9162}" srcOrd="0" destOrd="0" presId="urn:microsoft.com/office/officeart/2005/8/layout/balance1"/>
    <dgm:cxn modelId="{42F55209-A5F8-ED4E-AB37-35AB74B1A046}" type="presOf" srcId="{3C816CD3-56A3-7A4B-BCEB-CD66601F67AC}" destId="{5EB8A7DA-62E2-E440-9AA1-AFABD63FDF67}" srcOrd="0" destOrd="0" presId="urn:microsoft.com/office/officeart/2005/8/layout/balance1"/>
    <dgm:cxn modelId="{F890A8EE-1684-1449-A7B9-B216AD8D92FD}" type="presOf" srcId="{AD6ED04A-891F-AF4E-8937-6061FB7A3F54}" destId="{E023CDB2-16FA-3B49-BF46-F81510603726}"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smtClean="0"/>
            <a:t>Nonblocking</a:t>
          </a:r>
          <a:r>
            <a:rPr lang="en-US" sz="2400" dirty="0" smtClean="0"/>
            <a:t> send, blocking receive</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smtClean="0"/>
            <a:t>sender continues on but receiver is blocked until the requested message arrives</a:t>
          </a:r>
          <a:endParaRPr lang="en-US" dirty="0"/>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smtClean="0"/>
            <a:t>most useful combination</a:t>
          </a:r>
          <a:endParaRPr lang="en-US" dirty="0"/>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smtClean="0"/>
            <a:t>sends one or more messages to a variety of destinations as quickly as possible</a:t>
          </a:r>
          <a:endParaRPr lang="en-US" dirty="0"/>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smtClean="0"/>
            <a:t>example -- a service process that exists to provide a service or resource to other processes</a:t>
          </a:r>
          <a:endParaRPr lang="en-US" dirty="0"/>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smtClean="0"/>
            <a:t>Nonblocking</a:t>
          </a:r>
          <a:r>
            <a:rPr lang="en-US" sz="2400" dirty="0" smtClean="0"/>
            <a:t> send, </a:t>
          </a:r>
          <a:r>
            <a:rPr lang="en-US" sz="2400" dirty="0" err="1" smtClean="0"/>
            <a:t>nonblocking</a:t>
          </a:r>
          <a:r>
            <a:rPr lang="en-US" sz="2400" dirty="0" smtClean="0"/>
            <a:t> receive</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smtClean="0"/>
            <a:t>neither party is required to wait</a:t>
          </a:r>
          <a:endParaRPr lang="en-US"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t>
        <a:bodyPr/>
        <a:lstStyle/>
        <a:p>
          <a:endParaRPr lang="en-US"/>
        </a:p>
      </dgm:t>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t>
        <a:bodyPr/>
        <a:lstStyle/>
        <a:p>
          <a:endParaRPr lang="en-US"/>
        </a:p>
      </dgm:t>
    </dgm:pt>
    <dgm:pt modelId="{7C0D2C5B-322D-9045-B418-FF8D3F881A30}" type="pres">
      <dgm:prSet presAssocID="{91984B6D-CD19-FE43-BEAE-0E799DF27D43}" presName="parentText" presStyleLbl="node1" presStyleIdx="0" presStyleCnt="2">
        <dgm:presLayoutVars>
          <dgm:chMax val="0"/>
          <dgm:bulletEnabled val="1"/>
        </dgm:presLayoutVars>
      </dgm:prSet>
      <dgm:spPr/>
      <dgm:t>
        <a:bodyPr/>
        <a:lstStyle/>
        <a:p>
          <a:endParaRPr lang="en-US"/>
        </a:p>
      </dgm:t>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t>
        <a:bodyPr/>
        <a:lstStyle/>
        <a:p>
          <a:endParaRPr lang="en-US"/>
        </a:p>
      </dgm:t>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t>
        <a:bodyPr/>
        <a:lstStyle/>
        <a:p>
          <a:endParaRPr lang="en-US"/>
        </a:p>
      </dgm:t>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t>
        <a:bodyPr/>
        <a:lstStyle/>
        <a:p>
          <a:endParaRPr lang="en-US"/>
        </a:p>
      </dgm:t>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t>
        <a:bodyPr/>
        <a:lstStyle/>
        <a:p>
          <a:endParaRPr lang="en-US"/>
        </a:p>
      </dgm:t>
    </dgm:pt>
  </dgm:ptLst>
  <dgm:cxnLst>
    <dgm:cxn modelId="{7E31C0FE-C1AF-7B40-8076-CBAC47674A04}" srcId="{91984B6D-CD19-FE43-BEAE-0E799DF27D43}" destId="{5EB1E116-9108-5041-82FF-E86E8C94C1A9}" srcOrd="0" destOrd="0" parTransId="{0214350C-1246-1843-BEEB-628379095719}" sibTransId="{C95C1D8A-6AFB-5146-9731-ED577DB6E8B0}"/>
    <dgm:cxn modelId="{C887F737-6585-BA4C-A16F-AADF02A11677}" srcId="{CD27E8CD-E193-374C-8F5E-D9516BA56DC7}" destId="{91984B6D-CD19-FE43-BEAE-0E799DF27D43}" srcOrd="0" destOrd="0" parTransId="{01F2897C-CBB4-0A4F-833B-A983967B05E6}" sibTransId="{11260BA1-DC41-0544-8790-6F4A228C318D}"/>
    <dgm:cxn modelId="{26218F52-0AFF-F143-8705-FD7D93166359}" type="presOf" srcId="{73A9E9B1-89D6-694A-BAFC-F1639E9E0FA3}" destId="{DC97F160-ACC9-694B-AD54-3141CE9124B0}"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5652FEEE-C1E8-A442-9A2E-25C6ACD5251C}" type="presOf" srcId="{C5316F31-176B-F34B-BA40-55DF4E368FCA}" destId="{A84F03E2-F9EA-C94D-AD93-13923F0055A8}"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0CE1A2E4-3C54-EF46-A77C-62FB3457A161}" type="presOf" srcId="{CC21AB64-0AED-7542-9159-B6303CB71F5A}" destId="{94FC4253-C5DD-2F40-AF14-A6F8E87BF8EB}" srcOrd="0" destOrd="1" presId="urn:microsoft.com/office/officeart/2005/8/layout/list1"/>
    <dgm:cxn modelId="{7DE052CB-909B-3A4B-8B54-F6E134628C6B}" type="presOf" srcId="{5EB1E116-9108-5041-82FF-E86E8C94C1A9}" destId="{94FC4253-C5DD-2F40-AF14-A6F8E87BF8EB}" srcOrd="0" destOrd="0" presId="urn:microsoft.com/office/officeart/2005/8/layout/list1"/>
    <dgm:cxn modelId="{BAE2BC00-B7FE-8C4A-951C-4F0BA8A10055}" type="presOf" srcId="{91984B6D-CD19-FE43-BEAE-0E799DF27D43}" destId="{7C0D2C5B-322D-9045-B418-FF8D3F881A30}" srcOrd="1"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E80DDB00-220C-0448-8C27-CA628700BB61}" type="presOf" srcId="{6C451841-31AC-2C4A-BD5F-97D63B243324}" destId="{94FC4253-C5DD-2F40-AF14-A6F8E87BF8EB}" srcOrd="0" destOrd="2" presId="urn:microsoft.com/office/officeart/2005/8/layout/list1"/>
    <dgm:cxn modelId="{8B368047-0E12-854C-B255-1B46436090D2}" type="presOf" srcId="{91984B6D-CD19-FE43-BEAE-0E799DF27D43}" destId="{02F1EC8A-0E98-6F4F-81E4-128269BE9247}" srcOrd="0"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bg1"/>
        </a:solidFill>
        <a:ln>
          <a:solidFill>
            <a:schemeClr val="accent6"/>
          </a:solidFill>
        </a:ln>
      </dgm:spPr>
      <dgm:t>
        <a:bodyPr/>
        <a:lstStyle/>
        <a:p>
          <a:r>
            <a:rPr lang="en-US" dirty="0" smtClean="0"/>
            <a:t>Direct addressing</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chemeClr val="bg1"/>
        </a:solidFill>
        <a:ln>
          <a:solidFill>
            <a:schemeClr val="accent6"/>
          </a:solidFill>
        </a:ln>
      </dgm:spPr>
      <dgm:t>
        <a:bodyPr/>
        <a:lstStyle/>
        <a:p>
          <a:r>
            <a:rPr lang="en-US" dirty="0" smtClean="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t>
        <a:bodyPr/>
        <a:lstStyle/>
        <a:p>
          <a:endParaRPr lang="en-US"/>
        </a:p>
      </dgm:t>
    </dgm:pt>
    <dgm:pt modelId="{C3D4A2F0-606A-4F43-8731-17C84947A13A}" type="pres">
      <dgm:prSet presAssocID="{CBCAA15B-4DF8-2449-A3E4-2FFBBD4228E2}" presName="Name5" presStyleLbl="vennNode1" presStyleIdx="0" presStyleCnt="2">
        <dgm:presLayoutVars>
          <dgm:bulletEnabled val="1"/>
        </dgm:presLayoutVars>
      </dgm:prSet>
      <dgm:spPr/>
      <dgm:t>
        <a:bodyPr/>
        <a:lstStyle/>
        <a:p>
          <a:endParaRPr lang="en-US"/>
        </a:p>
      </dgm:t>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t>
        <a:bodyPr/>
        <a:lstStyle/>
        <a:p>
          <a:endParaRPr lang="en-US"/>
        </a:p>
      </dgm:t>
    </dgm:pt>
  </dgm:ptLst>
  <dgm:cxnLst>
    <dgm:cxn modelId="{B80E53F1-AE34-974D-BD2B-25A07BD9FD8E}" srcId="{9CC660F0-F51F-7942-83BE-3900525400E2}" destId="{CBCAA15B-4DF8-2449-A3E4-2FFBBD4228E2}" srcOrd="0" destOrd="0" parTransId="{5331A782-92F5-174C-ADE8-603BCC699445}" sibTransId="{9DC2889C-314C-814D-BB7F-9B9EC7CF63FA}"/>
    <dgm:cxn modelId="{1FE2E485-D03A-3C47-A05B-E2583BD874FB}" type="presOf" srcId="{053799BB-CB52-8641-A4B3-79E4E6C7D5AD}" destId="{54D42C18-3543-9040-BEB5-655DC572F900}"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A4EFC327-8E42-6845-929D-1DD7802F5420}" srcId="{9CC660F0-F51F-7942-83BE-3900525400E2}" destId="{053799BB-CB52-8641-A4B3-79E4E6C7D5AD}" srcOrd="1" destOrd="0" parTransId="{2F99FA1C-FA58-C84C-B814-ACFD809147B1}" sibTransId="{C4399A46-221E-904A-B245-8E7B935BA7C2}"/>
    <dgm:cxn modelId="{8240B9AA-C87D-8645-8E25-923327183F60}" type="presOf" srcId="{9CC660F0-F51F-7942-83BE-3900525400E2}" destId="{742CF6C9-6566-534C-847B-2B7217188A18}" srcOrd="0" destOrd="0" presId="urn:microsoft.com/office/officeart/2005/8/layout/venn3"/>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smtClean="0"/>
            <a:t>One 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smtClean="0"/>
            <a:t>Allows 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DE5A05B8-C8DD-644D-8544-6EDDBAD76462}" type="presOf" srcId="{92F3AE1F-7CF4-0E4E-AD92-CC9DDA51D05A}" destId="{86F2A8CF-41AF-864D-8642-88310B73908A}"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2E23B82C-0D98-8645-ACC5-C584CB63A133}" type="presOf" srcId="{EF07625C-3D8A-134E-9342-F205810A8C9A}" destId="{FD726207-BDF7-F648-8A1D-4792344EE082}"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EFD69319-FD92-A64A-9E47-7C1D1C292482}" srcId="{A4DD884E-63E6-1444-A88B-CD7D08E920B1}" destId="{21E31C66-B428-6049-A452-5922E2FF8434}" srcOrd="3" destOrd="0" parTransId="{78EE7C33-1D98-FA4D-A3A8-8923D09F5D92}" sibTransId="{22F50B58-7AB8-8249-B714-65DD4BF45937}"/>
    <dgm:cxn modelId="{0AC82CF3-5775-2743-B725-D9A3F3D82F65}" type="presOf" srcId="{21E31C66-B428-6049-A452-5922E2FF8434}" destId="{B17C5E11-C218-7B41-92DA-A351214BBDBE}"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CE40618-414B-D941-BDEA-4FE6C4DA8C16}" srcId="{A4DD884E-63E6-1444-A88B-CD7D08E920B1}" destId="{14800147-5EB0-A046-ACFA-A00F2E46BB2A}" srcOrd="2" destOrd="0" parTransId="{FD0168C6-54B9-894A-94DF-8791D73DEE01}" sibTransId="{FD890C16-4CAC-9942-8041-EA6A38E243FC}"/>
    <dgm:cxn modelId="{46182992-57AB-B94F-8102-A63620C4ED09}" type="presOf" srcId="{14800147-5EB0-A046-ACFA-A00F2E46BB2A}" destId="{E66579B5-8437-6E47-9E7B-772C542E5672}"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C55A86E9-2ED7-AC49-80EE-929FFB47E1CB}" type="presOf" srcId="{FD890C16-4CAC-9942-8041-EA6A38E243FC}" destId="{8C5B34E6-1EBB-5344-9E86-EF1BC7524739}"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smtClean="0"/>
            <a:t>be able to keep track of various processes</a:t>
          </a:r>
          <a:endParaRPr lang="en-US"/>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smtClean="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smtClean="0"/>
            <a:t>protect the data and physical resources of each process against interference by other processes</a:t>
          </a:r>
          <a:endParaRPr lang="en-US" dirty="0" smtClean="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smtClean="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t>
        <a:bodyPr/>
        <a:lstStyle/>
        <a:p>
          <a:endParaRPr lang="en-US"/>
        </a:p>
      </dgm:t>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t>
        <a:bodyPr/>
        <a:lstStyle/>
        <a:p>
          <a:endParaRPr lang="en-US"/>
        </a:p>
      </dgm:t>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t>
        <a:bodyPr/>
        <a:lstStyle/>
        <a:p>
          <a:endParaRPr lang="en-US"/>
        </a:p>
      </dgm:t>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t>
        <a:bodyPr/>
        <a:lstStyle/>
        <a:p>
          <a:endParaRPr lang="en-US"/>
        </a:p>
      </dgm:t>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t>
        <a:bodyPr/>
        <a:lstStyle/>
        <a:p>
          <a:endParaRPr lang="en-US"/>
        </a:p>
      </dgm:t>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t>
        <a:bodyPr/>
        <a:lstStyle/>
        <a:p>
          <a:endParaRPr lang="en-US"/>
        </a:p>
      </dgm:t>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2321933E-5909-9A42-8619-470B55CDE06F}" type="presOf" srcId="{E8C9B2E2-D23A-204C-ABA6-ED16DC2F56C1}" destId="{A3568091-D695-0B4C-B097-E68DB412C11B}"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DF0C7051-768B-414B-A5F9-A96391F3AA23}" type="presOf" srcId="{4910085C-7BCE-5941-8136-3F03D25D3248}" destId="{85ECFB3C-AC62-A742-9442-DB43663EA8D1}"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90C70182-6F21-AD4F-962E-968DA6C87FB3}" type="presOf" srcId="{7B42F4B4-68E1-0847-BB57-3D9A37AB9935}" destId="{406DC65F-9C07-B447-A6A5-7060228E312F}"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0C02C2B-223B-D74E-BC6C-837620233FAE}" srcId="{556D4981-18ED-2F4B-ABC2-4ADD91BCBCDA}" destId="{AED781A1-DE77-E84C-BC23-35C95CE6F07F}" srcOrd="2" destOrd="0" parTransId="{459AB6FB-B005-6C4D-B790-55D405ECA154}" sibTransId="{36F775D6-02DB-8B48-BAA5-5254E1491E1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smtClean="0"/>
            <a:t>In the case of competing processes three control problems must be faced:</a:t>
          </a:r>
          <a:endParaRPr lang="en-US" sz="2800" dirty="0"/>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smtClean="0">
              <a:solidFill>
                <a:schemeClr val="accent3">
                  <a:lumMod val="50000"/>
                </a:schemeClr>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smtClean="0">
              <a:solidFill>
                <a:schemeClr val="accent3">
                  <a:lumMod val="50000"/>
                </a:schemeClr>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smtClean="0">
              <a:solidFill>
                <a:schemeClr val="accent3">
                  <a:lumMod val="50000"/>
                </a:schemeClr>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smtClean="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t>
        <a:bodyPr/>
        <a:lstStyle/>
        <a:p>
          <a:endParaRPr lang="en-US"/>
        </a:p>
      </dgm:t>
    </dgm:pt>
    <dgm:pt modelId="{F562FE9C-C5FA-5E46-ADCD-3ECA6CAD0E03}" type="pres">
      <dgm:prSet presAssocID="{334DF60F-7AF4-E14B-822F-13AF290D7C94}" presName="parentText" presStyleLbl="node1" presStyleIdx="0" presStyleCnt="1" custScaleX="97872" custScaleY="326341" custLinFactNeighborX="1064" custLinFactNeighborY="-810">
        <dgm:presLayoutVars>
          <dgm:chMax val="0"/>
          <dgm:bulletEnabled val="1"/>
        </dgm:presLayoutVars>
      </dgm:prSet>
      <dgm:spPr/>
      <dgm:t>
        <a:bodyPr/>
        <a:lstStyle/>
        <a:p>
          <a:endParaRPr lang="en-US"/>
        </a:p>
      </dgm:t>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t>
        <a:bodyPr/>
        <a:lstStyle/>
        <a:p>
          <a:endParaRPr lang="en-US"/>
        </a:p>
      </dgm:t>
    </dgm:pt>
  </dgm:ptLst>
  <dgm:cxnLst>
    <dgm:cxn modelId="{7FAB8EF7-49E7-324E-B503-DB59F939025A}" srcId="{8BEBB349-1C6E-AB42-964D-E302A863F1AC}" destId="{334DF60F-7AF4-E14B-822F-13AF290D7C94}" srcOrd="0" destOrd="0" parTransId="{F2640CAD-5CA2-AB47-BF2D-556487A3D6EF}" sibTransId="{4A26F1EA-DA28-7343-A310-D6271B17FFFB}"/>
    <dgm:cxn modelId="{760A6718-16CA-3445-9217-2D89121980EE}" type="presOf" srcId="{334DF60F-7AF4-E14B-822F-13AF290D7C94}" destId="{F562FE9C-C5FA-5E46-ADCD-3ECA6CAD0E03}" srcOrd="0" destOrd="0" presId="urn:microsoft.com/office/officeart/2005/8/layout/vList2"/>
    <dgm:cxn modelId="{897202DF-2FA1-BF44-98AD-0642D5D854B8}" type="presOf" srcId="{8BEBB349-1C6E-AB42-964D-E302A863F1AC}" destId="{899C6DED-1F3C-F14B-BD4C-7647EC5F6B3F}" srcOrd="0" destOrd="0" presId="urn:microsoft.com/office/officeart/2005/8/layout/vList2"/>
    <dgm:cxn modelId="{20DF4BAA-0DFE-4F48-BB02-C5708929BACB}" type="presOf" srcId="{2960AF8C-6A3F-C34D-98C9-F2DC75E3787E}" destId="{6A7F9969-6F05-5F41-88FE-250A770AADDF}" srcOrd="0" destOrd="2" presId="urn:microsoft.com/office/officeart/2005/8/layout/vList2"/>
    <dgm:cxn modelId="{2061AC5D-4BCB-EF43-A089-A88B2A12EA6F}" type="presOf" srcId="{39BBB76B-4452-7142-899E-4C71C1B30263}" destId="{6A7F9969-6F05-5F41-88FE-250A770AADDF}" srcOrd="0" destOrd="3" presId="urn:microsoft.com/office/officeart/2005/8/layout/vList2"/>
    <dgm:cxn modelId="{F96B7CDF-4C5A-C141-A33A-4EC7F0C7D33D}" type="presOf" srcId="{47278DBD-5FCD-1D40-9839-A095DDABA5C3}" destId="{6A7F9969-6F05-5F41-88FE-250A770AADDF}" srcOrd="0" destOrd="0" presId="urn:microsoft.com/office/officeart/2005/8/layout/vList2"/>
    <dgm:cxn modelId="{E840FC4D-35E4-EA4A-802B-1855D54828EB}" type="presOf" srcId="{0D2240C2-9D46-9C46-B005-62FBD4EEB584}" destId="{6A7F9969-6F05-5F41-88FE-250A770AADDF}" srcOrd="0" destOrd="1"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0A055BE5-70F5-A941-B7C0-7347B96A1EDC}" srcId="{2960AF8C-6A3F-C34D-98C9-F2DC75E3787E}" destId="{39BBB76B-4452-7142-899E-4C71C1B30263}" srcOrd="0" destOrd="0" parTransId="{83A2A532-6B15-D34E-9D27-177F3CD0B28A}" sibTransId="{4F5D3F76-DC7C-C84B-B8CC-5439A1F6373A}"/>
    <dgm:cxn modelId="{E5C19968-3C7B-2E4B-803A-6E68ACB8F0A2}" srcId="{0D2240C2-9D46-9C46-B005-62FBD4EEB584}" destId="{2960AF8C-6A3F-C34D-98C9-F2DC75E3787E}" srcOrd="0" destOrd="0" parTransId="{05D2211E-03AD-5646-B6FB-F39429B8F08F}" sibTransId="{87431F10-E457-9041-855F-41BE96F289AE}"/>
    <dgm:cxn modelId="{60BEBF36-3A51-B144-919C-DA52FF8AFCC4}" srcId="{47278DBD-5FCD-1D40-9839-A095DDABA5C3}" destId="{0D2240C2-9D46-9C46-B005-62FBD4EEB584}" srcOrd="0" destOrd="0" parTransId="{FBDDEDFD-3030-AB44-88DE-176637FDD5A7}" sibTransId="{F3B83CE3-4E31-7845-8F4B-769ACCEE3638}"/>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smtClean="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smtClean="0">
              <a:solidFill>
                <a:schemeClr val="tx1"/>
              </a:solidFill>
            </a:rPr>
            <a:t>There is no way to inspect or manipulate semaphores other than these three operations</a:t>
          </a:r>
          <a:endParaRPr lang="en-US" dirty="0">
            <a:solidFill>
              <a:schemeClr val="tx1"/>
            </a:solidFill>
          </a:endParaRP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t>
        <a:bodyPr/>
        <a:lstStyle/>
        <a:p>
          <a:endParaRPr lang="en-US"/>
        </a:p>
      </dgm:t>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t>
        <a:bodyPr/>
        <a:lstStyle/>
        <a:p>
          <a:endParaRPr lang="en-US"/>
        </a:p>
      </dgm:t>
    </dgm:pt>
    <dgm:pt modelId="{F4A463BE-2AEC-964C-BF35-ED24FA6317AE}" type="pres">
      <dgm:prSet presAssocID="{089281B8-1D5E-334A-A921-5425AAEB96AE}" presName="descendantText" presStyleLbl="alignAccFollowNode1" presStyleIdx="0" presStyleCnt="1">
        <dgm:presLayoutVars>
          <dgm:bulletEnabled val="1"/>
        </dgm:presLayoutVars>
      </dgm:prSet>
      <dgm:spPr/>
      <dgm:t>
        <a:bodyPr/>
        <a:lstStyle/>
        <a:p>
          <a:endParaRPr lang="en-US"/>
        </a:p>
      </dgm:t>
    </dgm:pt>
  </dgm:ptLst>
  <dgm:cxnLst>
    <dgm:cxn modelId="{EC52A4C6-FEA3-F346-8F3A-784B57F7DA2B}" srcId="{089281B8-1D5E-334A-A921-5425AAEB96AE}" destId="{B14D91FF-8F47-D044-A103-069347FEDDCC}" srcOrd="0" destOrd="0" parTransId="{AAE804C8-636A-1940-9B5A-197E4D37778E}" sibTransId="{E34039F6-7DBC-A44C-9BA7-37F2A18BBB2B}"/>
    <dgm:cxn modelId="{8C639D78-2F34-BC41-92D0-36D878ECBCDA}" type="presOf" srcId="{089281B8-1D5E-334A-A921-5425AAEB96AE}" destId="{A5BFAE56-92D1-0448-968F-7C14E98DE1E2}" srcOrd="0" destOrd="0" presId="urn:microsoft.com/office/officeart/2005/8/layout/vList5"/>
    <dgm:cxn modelId="{3E788187-53C4-9C46-85FD-C314878B1C40}" srcId="{7B13F4EE-7D10-DD41-B07C-4241F7924867}" destId="{089281B8-1D5E-334A-A921-5425AAEB96AE}" srcOrd="0" destOrd="0" parTransId="{E0980B7B-60AC-5E49-9B7D-344FC211FD30}" sibTransId="{F308D1D0-AC0A-AC41-8CDB-E4DC577760E9}"/>
    <dgm:cxn modelId="{97A908A1-88E6-7E4A-A29A-BFC59181949E}" type="presOf" srcId="{B14D91FF-8F47-D044-A103-069347FEDDCC}" destId="{F4A463BE-2AEC-964C-BF35-ED24FA6317AE}" srcOrd="0" destOrd="0" presId="urn:microsoft.com/office/officeart/2005/8/layout/vList5"/>
    <dgm:cxn modelId="{5F7A7063-C25C-4248-995E-801647FAE8E5}" type="presOf" srcId="{7B13F4EE-7D10-DD41-B07C-4241F7924867}" destId="{AD854760-70DC-A04A-A103-8027AD61B020}" srcOrd="0" destOrd="0" presId="urn:microsoft.com/office/officeart/2005/8/layout/vList5"/>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smtClean="0"/>
            <a:t>There is no way to know before a process decrements a semaphore whether it will block or not</a:t>
          </a:r>
          <a:endParaRPr lang="en-US" dirty="0"/>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smtClean="0"/>
            <a:t>There is no way to know which process will continue immediately on a </a:t>
          </a:r>
          <a:r>
            <a:rPr lang="en-US" dirty="0" err="1" smtClean="0"/>
            <a:t>uniprocessor</a:t>
          </a:r>
          <a:r>
            <a:rPr lang="en-US" dirty="0" smtClean="0"/>
            <a:t> system when two processes are running concurrently</a:t>
          </a:r>
          <a:endParaRPr lang="en-US" dirty="0"/>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smtClean="0"/>
            <a:t>You don’t know whether another process is waiting so the number of unblocked processes may be zero or one</a:t>
          </a:r>
          <a:endParaRPr lang="en-US" dirty="0"/>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t>
        <a:bodyPr/>
        <a:lstStyle/>
        <a:p>
          <a:endParaRPr lang="en-US"/>
        </a:p>
      </dgm:t>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t>
        <a:bodyPr/>
        <a:lstStyle/>
        <a:p>
          <a:endParaRPr lang="en-US"/>
        </a:p>
      </dgm:t>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t>
        <a:bodyPr/>
        <a:lstStyle/>
        <a:p>
          <a:endParaRPr lang="en-US"/>
        </a:p>
      </dgm:t>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t>
        <a:bodyPr/>
        <a:lstStyle/>
        <a:p>
          <a:endParaRPr lang="en-US"/>
        </a:p>
      </dgm:t>
    </dgm:pt>
  </dgm:ptLst>
  <dgm:cxnLst>
    <dgm:cxn modelId="{D0CB1A2D-5563-BD46-B6BC-96B33F5EBAC8}" srcId="{9409B3CA-2154-3349-8E08-1BF775E99E0E}" destId="{28472C96-6575-B04D-AE01-1A07A1A0BBFD}" srcOrd="2" destOrd="0" parTransId="{F49310AF-B30D-A646-8668-3E785FB4CA1D}" sibTransId="{616A9A7D-57FA-0D4E-A493-D557831F68EF}"/>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BF52EB2F-346C-7047-ACBF-D423FB1AFAA5}" type="presOf" srcId="{2A824A6C-3291-A64E-AB38-9B24534F96E1}" destId="{19BA5E69-E325-F142-A0D4-B743109408EA}" srcOrd="0" destOrd="0" presId="urn:microsoft.com/office/officeart/2005/8/layout/hList6"/>
    <dgm:cxn modelId="{F6D98210-07AD-4944-9E7D-242369862A6D}" type="presOf" srcId="{49C7C730-771B-094B-9569-A140396ED27C}" destId="{49FA2FAC-FF0C-C14A-8048-646F866CB8A7}"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smtClean="0"/>
            <a:t>Strong Semaphores</a:t>
          </a:r>
          <a:r>
            <a:rPr lang="en-NZ" sz="2800" dirty="0" smtClean="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smtClean="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smtClean="0"/>
            <a:t>Weak Semaphores </a:t>
          </a:r>
          <a:r>
            <a:rPr lang="en-NZ" sz="2300" dirty="0" smtClean="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dirty="0" smtClean="0"/>
            <a:t>the order in which processes are removed from the queue is not specified</a:t>
          </a:r>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t>
        <a:bodyPr/>
        <a:lstStyle/>
        <a:p>
          <a:endParaRPr lang="en-US"/>
        </a:p>
      </dgm:t>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t>
        <a:bodyPr/>
        <a:lstStyle/>
        <a:p>
          <a:endParaRPr lang="en-US"/>
        </a:p>
      </dgm:t>
    </dgm:pt>
    <dgm:pt modelId="{DD1D9237-EB74-E84E-AC7E-51428224DD48}" type="pres">
      <dgm:prSet presAssocID="{C4C5AA89-D850-1744-9E0D-9027DA949606}" presName="parentText" presStyleLbl="node1" presStyleIdx="0" presStyleCnt="2">
        <dgm:presLayoutVars>
          <dgm:chMax val="0"/>
          <dgm:bulletEnabled val="1"/>
        </dgm:presLayoutVars>
      </dgm:prSet>
      <dgm:spPr/>
      <dgm:t>
        <a:bodyPr/>
        <a:lstStyle/>
        <a:p>
          <a:endParaRPr lang="en-US"/>
        </a:p>
      </dgm:t>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t>
        <a:bodyPr/>
        <a:lstStyle/>
        <a:p>
          <a:endParaRPr lang="en-US"/>
        </a:p>
      </dgm:t>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t>
        <a:bodyPr/>
        <a:lstStyle/>
        <a:p>
          <a:endParaRPr lang="en-US"/>
        </a:p>
      </dgm:t>
    </dgm:pt>
    <dgm:pt modelId="{2E01E895-987A-1640-8719-30A986FB6C86}" type="pres">
      <dgm:prSet presAssocID="{E630F192-5C8B-7E47-87C7-81EB07B507C7}" presName="parentText" presStyleLbl="node1" presStyleIdx="1" presStyleCnt="2">
        <dgm:presLayoutVars>
          <dgm:chMax val="0"/>
          <dgm:bulletEnabled val="1"/>
        </dgm:presLayoutVars>
      </dgm:prSet>
      <dgm:spPr/>
      <dgm:t>
        <a:bodyPr/>
        <a:lstStyle/>
        <a:p>
          <a:endParaRPr lang="en-US"/>
        </a:p>
      </dgm:t>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t>
        <a:bodyPr/>
        <a:lstStyle/>
        <a:p>
          <a:endParaRPr lang="en-US"/>
        </a:p>
      </dgm:t>
    </dgm:pt>
  </dgm:ptLst>
  <dgm:cxnLst>
    <dgm:cxn modelId="{3B485B71-69C3-1B4D-B49A-9C72252A9F2D}" type="presOf" srcId="{E630F192-5C8B-7E47-87C7-81EB07B507C7}" destId="{464CA9E3-BB9C-5B48-A381-0F2DD358996A}" srcOrd="0" destOrd="0" presId="urn:microsoft.com/office/officeart/2005/8/layout/list1"/>
    <dgm:cxn modelId="{CC89FB04-EF5D-9542-837B-272CA417A845}" type="presOf" srcId="{C4C5AA89-D850-1744-9E0D-9027DA949606}" destId="{793462AF-15D8-084F-A5E6-11A1D6709268}" srcOrd="0" destOrd="0" presId="urn:microsoft.com/office/officeart/2005/8/layout/list1"/>
    <dgm:cxn modelId="{41396523-F9C6-9040-B56F-52DE5CD28BDD}" srcId="{841F8C2A-328F-724A-AC61-AF18203E98B3}" destId="{E630F192-5C8B-7E47-87C7-81EB07B507C7}" srcOrd="1" destOrd="0" parTransId="{07283D72-8835-9842-AF1A-354D151BF5BF}" sibTransId="{ED9F0213-F9BF-F74C-A54D-0B5A37136C9C}"/>
    <dgm:cxn modelId="{6429F720-61DC-9545-8970-338F9FB64F22}" srcId="{841F8C2A-328F-724A-AC61-AF18203E98B3}" destId="{C4C5AA89-D850-1744-9E0D-9027DA949606}" srcOrd="0" destOrd="0" parTransId="{F82125A2-DB77-D84A-991D-3145F88168EB}" sibTransId="{3E2CFF00-7B48-BA42-9D42-9E61F6B31325}"/>
    <dgm:cxn modelId="{4835B0B4-5A13-134B-9F44-DDD5EEF77133}" srcId="{C4C5AA89-D850-1744-9E0D-9027DA949606}" destId="{99DC4C28-A725-454D-BE93-CDF6758F173D}" srcOrd="0" destOrd="0" parTransId="{3C50D3DB-4981-CF43-BB03-CEA66146FC05}" sibTransId="{9CBC6304-C560-B349-AFC8-48AEFAE62F46}"/>
    <dgm:cxn modelId="{2C74517A-2455-E84A-8B78-155E80A51D13}" type="presOf" srcId="{8AE05AB4-C8C1-0C46-8AC1-AB7D1EF4A317}" destId="{40B0B400-5226-0F4B-98AB-E6B21FAA5A13}" srcOrd="0" destOrd="0" presId="urn:microsoft.com/office/officeart/2005/8/layout/list1"/>
    <dgm:cxn modelId="{3BF68787-01C8-524E-843F-78DE25BFAFAB}" type="presOf" srcId="{C4C5AA89-D850-1744-9E0D-9027DA949606}" destId="{DD1D9237-EB74-E84E-AC7E-51428224DD48}" srcOrd="1" destOrd="0" presId="urn:microsoft.com/office/officeart/2005/8/layout/list1"/>
    <dgm:cxn modelId="{CD0EE7BC-EABC-C442-8003-9D2EE71D97BB}" type="presOf" srcId="{E630F192-5C8B-7E47-87C7-81EB07B507C7}" destId="{2E01E895-987A-1640-8719-30A986FB6C86}" srcOrd="1"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431DB62E-D385-264C-9A54-CE10BAFCBF7F}" type="presOf" srcId="{99DC4C28-A725-454D-BE93-CDF6758F173D}" destId="{EC4B5A1A-5870-5C40-8ADE-32EFF8546961}"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6"/>
        </a:solidFill>
        <a:ln>
          <a:solidFill>
            <a:schemeClr val="bg1"/>
          </a:solidFill>
        </a:ln>
      </dgm:spPr>
      <dgm:t>
        <a:bodyPr/>
        <a:lstStyle/>
        <a:p>
          <a:r>
            <a:rPr lang="en-US" sz="3600" dirty="0" smtClean="0">
              <a:solidFill>
                <a:schemeClr val="bg1"/>
              </a:solidFill>
            </a:rPr>
            <a:t>General Statement:</a:t>
          </a:r>
          <a:endParaRPr lang="en-US" sz="3600" dirty="0">
            <a:solidFill>
              <a:schemeClr val="bg1"/>
            </a:solidFill>
          </a:endParaRPr>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6"/>
        </a:solidFill>
        <a:ln>
          <a:solidFill>
            <a:schemeClr val="bg1"/>
          </a:solidFill>
        </a:ln>
      </dgm:spPr>
      <dgm:t>
        <a:bodyPr/>
        <a:lstStyle/>
        <a:p>
          <a:r>
            <a:rPr lang="en-US" sz="2100" dirty="0" smtClean="0">
              <a:solidFill>
                <a:schemeClr val="bg1"/>
              </a:solidFill>
            </a:rPr>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6"/>
        </a:solidFill>
        <a:ln>
          <a:solidFill>
            <a:schemeClr val="bg1"/>
          </a:solidFill>
        </a:ln>
      </dgm:spPr>
      <dgm:t>
        <a:bodyPr/>
        <a:lstStyle/>
        <a:p>
          <a:r>
            <a:rPr lang="en-US" sz="2100" dirty="0" smtClean="0">
              <a:solidFill>
                <a:schemeClr val="bg1"/>
              </a:solidFill>
            </a:rPr>
            <a:t>a single consumer is taking items out of the buffer one at </a:t>
          </a:r>
          <a:r>
            <a:rPr lang="en-US" sz="2100" dirty="0" smtClean="0">
              <a:solidFill>
                <a:schemeClr val="bg1"/>
              </a:solidFill>
            </a:rPr>
            <a:t>a time</a:t>
          </a:r>
          <a:endParaRPr lang="en-US" sz="2100" dirty="0" smtClean="0">
            <a:solidFill>
              <a:schemeClr val="bg1"/>
            </a:solidFill>
          </a:endParaRP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6"/>
        </a:solidFill>
        <a:ln>
          <a:solidFill>
            <a:schemeClr val="bg1"/>
          </a:solidFill>
        </a:ln>
      </dgm:spPr>
      <dgm:t>
        <a:bodyPr/>
        <a:lstStyle/>
        <a:p>
          <a:r>
            <a:rPr lang="en-US" sz="2100" dirty="0" smtClean="0">
              <a:solidFill>
                <a:schemeClr val="bg1"/>
              </a:solidFill>
            </a:rPr>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smtClean="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smtClean="0"/>
            <a:t>ensure that the producer can’t add data into full buffer and consumer can’t remove data from an empty buffer</a:t>
          </a:r>
          <a:endParaRPr lang="en-US" dirty="0"/>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13B7BB97-DDFE-4A4A-A4A8-99B0D7D237FD}" type="pres">
      <dgm:prSet presAssocID="{7C3CA0A9-4361-4A4C-8F7D-C068CECB64A9}" presName="vert0" presStyleCnt="0">
        <dgm:presLayoutVars>
          <dgm:dir/>
          <dgm:animOne val="branch"/>
          <dgm:animLvl val="lvl"/>
        </dgm:presLayoutVars>
      </dgm:prSet>
      <dgm:spPr/>
      <dgm:t>
        <a:bodyPr/>
        <a:lstStyle/>
        <a:p>
          <a:endParaRPr lang="en-US"/>
        </a:p>
      </dgm:t>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t>
        <a:bodyPr/>
        <a:lstStyle/>
        <a:p>
          <a:endParaRPr lang="en-US"/>
        </a:p>
      </dgm:t>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t>
        <a:bodyPr/>
        <a:lstStyle/>
        <a:p>
          <a:endParaRPr lang="en-US"/>
        </a:p>
      </dgm:t>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t>
        <a:bodyPr/>
        <a:lstStyle/>
        <a:p>
          <a:endParaRPr lang="en-US"/>
        </a:p>
      </dgm:t>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t>
        <a:bodyPr/>
        <a:lstStyle/>
        <a:p>
          <a:endParaRPr lang="en-US"/>
        </a:p>
      </dgm:t>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t>
        <a:bodyPr/>
        <a:lstStyle/>
        <a:p>
          <a:endParaRPr lang="en-US"/>
        </a:p>
      </dgm:t>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dgm:spPr/>
      <dgm:t>
        <a:bodyPr/>
        <a:lstStyle/>
        <a:p>
          <a:endParaRPr lang="en-US"/>
        </a:p>
      </dgm:t>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dgm:spPr/>
      <dgm:t>
        <a:bodyPr/>
        <a:lstStyle/>
        <a:p>
          <a:endParaRPr lang="en-US"/>
        </a:p>
      </dgm:t>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52F7ED65-0784-5644-AEC2-867F4401939E}" type="presOf" srcId="{68859321-50D7-6A47-9CEF-1D23ED860482}" destId="{A83C412D-1890-E047-B89D-AE0BF5D67856}"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787F4F3F-4B3C-2045-959E-9CCE1B28C96A}" type="presOf" srcId="{7C3CA0A9-4361-4A4C-8F7D-C068CECB64A9}" destId="{13B7BB97-DDFE-4A4A-A4A8-99B0D7D237FD}" srcOrd="0" destOrd="0" presId="urn:microsoft.com/office/officeart/2008/layout/LinedList"/>
    <dgm:cxn modelId="{719C070B-E364-A846-883A-057D2FF59687}" type="presOf" srcId="{890A5C6B-01FF-8644-9F42-531144637C24}" destId="{74A2C20F-89BB-9D44-8FB5-0F2FFC72331A}"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025D35A0-BFBE-8143-BF4A-36C41FAED1B7}" srcId="{7C3CA0A9-4361-4A4C-8F7D-C068CECB64A9}" destId="{1097D9BF-D6EE-F645-B86B-EB8202BE466B}" srcOrd="1" destOrd="0" parTransId="{81DDE126-32AB-D741-8738-24BE48D4A02D}" sibTransId="{F0E057FC-5C5A-A843-AD44-105E09ADE54B}"/>
    <dgm:cxn modelId="{07A70EDB-5576-8B43-8D0B-DD7F50CE7F17}" srcId="{32ADD72F-387D-5D49-B356-32480800A56F}" destId="{890A5C6B-01FF-8644-9F42-531144637C24}" srcOrd="0" destOrd="0" parTransId="{47E672CF-2850-6947-B27E-485C3AEAA424}" sibTransId="{A88CA46A-B080-6C46-9957-0EF93D5428E2}"/>
    <dgm:cxn modelId="{C9076B14-AAFA-E940-B08E-9449D88E4DFE}" type="presOf" srcId="{6B004168-BC8C-F145-810F-93B41C7A0BE5}" destId="{8EF32437-8594-114A-AB67-6EA3945F8843}" srcOrd="0" destOrd="0" presId="urn:microsoft.com/office/officeart/2008/layout/LinedList"/>
    <dgm:cxn modelId="{EA91773A-5AB7-D546-A3B1-E48B29C8C03F}" srcId="{1097D9BF-D6EE-F645-B86B-EB8202BE466B}" destId="{68859321-50D7-6A47-9CEF-1D23ED860482}" srcOrd="0" destOrd="0" parTransId="{99F7E1FF-FBED-C749-84FD-ADFC15A66C55}" sibTransId="{86F6F86A-EFF7-A641-9BF5-359A74C7EEF0}"/>
    <dgm:cxn modelId="{7ABA9E6E-6C48-4C4C-B452-DA79432C13CA}" type="presOf" srcId="{32ADD72F-387D-5D49-B356-32480800A56F}" destId="{563547AD-1931-484D-9D9A-C06BF3922B4F}" srcOrd="0" destOrd="0" presId="urn:microsoft.com/office/officeart/2008/layout/LinedList"/>
    <dgm:cxn modelId="{97215901-35A1-B24E-BE2A-E4B58B7AE385}" srcId="{32ADD72F-387D-5D49-B356-32480800A56F}" destId="{6B004168-BC8C-F145-810F-93B41C7A0BE5}" srcOrd="1" destOrd="0" parTransId="{DC4F0CD8-5D05-C944-A9B4-C41294EF32B2}" sibTransId="{B7A32575-2A76-3E46-B5AB-A76A5BA132B7}"/>
    <dgm:cxn modelId="{A6AE8E60-EA6D-7446-8885-6F2828424634}" type="presOf" srcId="{88E986B8-7F0F-A946-BDC0-FD05E1829B0C}" destId="{42FFAE56-D9EB-8847-8A6F-85117A6EDA06}" srcOrd="0" destOrd="0" presId="urn:microsoft.com/office/officeart/2008/layout/LinedList"/>
    <dgm:cxn modelId="{98A9A0AB-FC84-2C43-9826-6D6396641F1F}" type="presOf" srcId="{1097D9BF-D6EE-F645-B86B-EB8202BE466B}" destId="{A6A6CCC5-7F22-9B40-8787-3789959FF659}" srcOrd="0" destOrd="0" presId="urn:microsoft.com/office/officeart/2008/layout/LinedList"/>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t>
        <a:bodyPr/>
        <a:lstStyle/>
        <a:p>
          <a:endParaRPr lang="en-US"/>
        </a:p>
      </dgm:t>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t>
        <a:bodyPr/>
        <a:lstStyle/>
        <a:p>
          <a:endParaRPr lang="en-US"/>
        </a:p>
      </dgm:t>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t>
        <a:bodyPr/>
        <a:lstStyle/>
        <a:p>
          <a:endParaRPr lang="en-US"/>
        </a:p>
      </dgm:t>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t>
        <a:bodyPr/>
        <a:lstStyle/>
        <a:p>
          <a:endParaRPr lang="en-US"/>
        </a:p>
      </dgm:t>
    </dgm:pt>
  </dgm:ptLst>
  <dgm:cxnLst>
    <dgm:cxn modelId="{087B68F7-DC65-3E4E-9C58-622EDA633B35}" srcId="{6978A990-084D-244A-ABFA-1DBDCB28F056}" destId="{6E91142C-36C5-A64D-8E23-3E1F763F275F}" srcOrd="2" destOrd="0" parTransId="{0CE164C2-1D94-CD4E-99FA-05E077D244EE}" sibTransId="{4E5A11BF-DB4A-C947-B5E9-A877E3978015}"/>
    <dgm:cxn modelId="{D2D20F53-5735-2F41-BA5B-8A298AFFC416}" type="presOf" srcId="{8EA9CC64-AB13-CE41-A069-63201EE90D17}" destId="{8579B117-7007-874B-B7B6-BBD102E64284}" srcOrd="0" destOrd="0" presId="urn:microsoft.com/office/officeart/2005/8/layout/process4"/>
    <dgm:cxn modelId="{6C1CFE9C-E499-BC47-AC7F-9AC0099442AD}" type="presOf" srcId="{6E91142C-36C5-A64D-8E23-3E1F763F275F}" destId="{D12AA6B8-84E5-7B4E-8638-00D328B45D77}" srcOrd="0" destOrd="0" presId="urn:microsoft.com/office/officeart/2005/8/layout/process4"/>
    <dgm:cxn modelId="{2A8E4868-B2DB-2F49-A4A5-95FEC4EF9A34}" srcId="{6978A990-084D-244A-ABFA-1DBDCB28F056}" destId="{8EA9CC64-AB13-CE41-A069-63201EE90D17}" srcOrd="1" destOrd="0" parTransId="{B8F14AB4-9BCB-FB49-B1D5-5A4A82657B1D}" sibTransId="{10A7DE3D-0A3F-A145-95C0-0BF97558CB2F}"/>
    <dgm:cxn modelId="{73AF20E7-B39F-AE4C-9FF3-EFFF4CBABF95}" type="presOf" srcId="{0CD498C7-3DDE-0C46-9AE3-319907EB4EE7}" destId="{3C7C1CF7-7300-9441-8B88-36609FBE0526}" srcOrd="0" destOrd="0" presId="urn:microsoft.com/office/officeart/2005/8/layout/process4"/>
    <dgm:cxn modelId="{9060B13E-EB83-584D-AC05-258206B1E1DC}" srcId="{6978A990-084D-244A-ABFA-1DBDCB28F056}" destId="{0CD498C7-3DDE-0C46-9AE3-319907EB4EE7}" srcOrd="0" destOrd="0" parTransId="{8D950DE2-9FCB-674D-9547-FD7F92868FDF}" sibTransId="{5CE9E49E-63E3-924D-9DA4-CE09FF92C74D}"/>
    <dgm:cxn modelId="{32C00325-0F76-B44C-B5D7-77C605CDA041}" type="presOf" srcId="{6978A990-084D-244A-ABFA-1DBDCB28F056}" destId="{93D5CD29-E19E-DD4B-A1C4-624BCFD6A397}" srcOrd="0" destOrd="0" presId="urn:microsoft.com/office/officeart/2005/8/layout/process4"/>
    <dgm:cxn modelId="{EC9F11CB-3500-4243-BD99-09FE796A3F8E}" type="presParOf" srcId="{93D5CD29-E19E-DD4B-A1C4-624BCFD6A397}" destId="{43AA21C6-2510-9145-98F9-F76937106F86}" srcOrd="0" destOrd="0" presId="urn:microsoft.com/office/officeart/2005/8/layout/process4"/>
    <dgm:cxn modelId="{6AC83CC1-0B1F-7C40-A91C-F1E932191E11}" type="presParOf" srcId="{43AA21C6-2510-9145-98F9-F76937106F86}" destId="{D12AA6B8-84E5-7B4E-8638-00D328B45D77}" srcOrd="0" destOrd="0" presId="urn:microsoft.com/office/officeart/2005/8/layout/process4"/>
    <dgm:cxn modelId="{17A30893-C26E-B24B-B299-2878BB823A59}" type="presParOf" srcId="{93D5CD29-E19E-DD4B-A1C4-624BCFD6A397}" destId="{9BC2A5BB-A071-FE45-BC35-8CF516A8F244}" srcOrd="1" destOrd="0" presId="urn:microsoft.com/office/officeart/2005/8/layout/process4"/>
    <dgm:cxn modelId="{671CCE1D-8F2F-734C-A4FF-66D8E4D8CEBF}" type="presParOf" srcId="{93D5CD29-E19E-DD4B-A1C4-624BCFD6A397}" destId="{D832BF20-84F1-384A-B33B-276AD9740FCA}" srcOrd="2" destOrd="0" presId="urn:microsoft.com/office/officeart/2005/8/layout/process4"/>
    <dgm:cxn modelId="{57BB761A-2899-CD48-931A-5CDA7B9B6396}" type="presParOf" srcId="{D832BF20-84F1-384A-B33B-276AD9740FCA}" destId="{8579B117-7007-874B-B7B6-BBD102E64284}" srcOrd="0" destOrd="0" presId="urn:microsoft.com/office/officeart/2005/8/layout/process4"/>
    <dgm:cxn modelId="{9C112418-83EF-3B4E-BE43-F99990EF3122}" type="presParOf" srcId="{93D5CD29-E19E-DD4B-A1C4-624BCFD6A397}" destId="{40D8F817-2054-104D-A800-9C1471B90625}" srcOrd="3" destOrd="0" presId="urn:microsoft.com/office/officeart/2005/8/layout/process4"/>
    <dgm:cxn modelId="{DFD9E09F-183E-D648-99F9-F32514B0BEE4}" type="presParOf" srcId="{93D5CD29-E19E-DD4B-A1C4-624BCFD6A397}" destId="{72A56203-72A4-6447-8BA8-907A3A7C67DE}" srcOrd="4" destOrd="0" presId="urn:microsoft.com/office/officeart/2005/8/layout/process4"/>
    <dgm:cxn modelId="{A9B9B4AF-0E66-A34A-B022-E60ACE5C9B24}"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en-NZ" dirty="0" smtClean="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smtClean="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smtClean="0"/>
            <a:t>communication  </a:t>
          </a:r>
          <a:endParaRPr lang="en-NZ" dirty="0" smtClean="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smtClean="0"/>
            <a:t>to exchange information</a:t>
          </a:r>
          <a:endParaRPr lang="en-NZ" dirty="0" smtClean="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t>
        <a:bodyPr/>
        <a:lstStyle/>
        <a:p>
          <a:endParaRPr lang="en-US"/>
        </a:p>
      </dgm:t>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t>
        <a:bodyPr/>
        <a:lstStyle/>
        <a:p>
          <a:endParaRPr lang="en-US"/>
        </a:p>
      </dgm:t>
    </dgm:pt>
    <dgm:pt modelId="{57087B52-C684-5341-9E12-7A8A7012CF46}" type="pres">
      <dgm:prSet presAssocID="{1EA6FED8-9BBF-5140-A08F-A237BA4E9A02}" presName="desTx" presStyleLbl="alignAccFollowNode1" presStyleIdx="0" presStyleCnt="2">
        <dgm:presLayoutVars>
          <dgm:bulletEnabled val="1"/>
        </dgm:presLayoutVars>
      </dgm:prSet>
      <dgm:spPr/>
      <dgm:t>
        <a:bodyPr/>
        <a:lstStyle/>
        <a:p>
          <a:endParaRPr lang="en-US"/>
        </a:p>
      </dgm:t>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t>
        <a:bodyPr/>
        <a:lstStyle/>
        <a:p>
          <a:endParaRPr lang="en-US"/>
        </a:p>
      </dgm:t>
    </dgm:pt>
    <dgm:pt modelId="{DEB9BAE2-8339-A243-A12C-F23AFF408E60}" type="pres">
      <dgm:prSet presAssocID="{78D0FAFE-BEAC-974E-A8A6-6E016820C0AF}" presName="desTx" presStyleLbl="alignAccFollowNode1" presStyleIdx="1" presStyleCnt="2">
        <dgm:presLayoutVars>
          <dgm:bulletEnabled val="1"/>
        </dgm:presLayoutVars>
      </dgm:prSet>
      <dgm:spPr/>
      <dgm:t>
        <a:bodyPr/>
        <a:lstStyle/>
        <a:p>
          <a:endParaRPr lang="en-US"/>
        </a:p>
      </dgm:t>
    </dgm:pt>
  </dgm:ptLst>
  <dgm:cxnLst>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D50957FA-2A5C-BB4F-B3A6-B0AA341FD885}" type="presOf" srcId="{1EA6FED8-9BBF-5140-A08F-A237BA4E9A02}" destId="{CA516BB1-9D39-E449-8773-CABC43961BCF}"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65FA8E6F-1828-674A-A6C3-FA814E92E1BD}" type="presOf" srcId="{3B0A3029-B0C2-F141-B2EA-DA17FBF6E37E}" destId="{57087B52-C684-5341-9E12-7A8A7012CF46}" srcOrd="0" destOrd="0" presId="urn:microsoft.com/office/officeart/2005/8/layout/hList1"/>
    <dgm:cxn modelId="{18E97E1A-83D6-524C-B5EF-07429F8C76E1}" type="presOf" srcId="{E0F3E3F9-68CC-4B48-97D8-8820B8B52380}" destId="{1E0E8A6C-30F6-954E-BF0B-385C7EBD0C12}"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Multiple Applications</a:t>
          </a:r>
          <a:endParaRPr lang="en-US" sz="2300" kern="1200" dirty="0"/>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extension of modular design and structured programming</a:t>
          </a:r>
        </a:p>
      </dsp:txBody>
      <dsp:txXfrm>
        <a:off x="3279894" y="2283346"/>
        <a:ext cx="1978099" cy="131962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Operating System Structure</a:t>
          </a:r>
        </a:p>
      </dsp:txBody>
      <dsp:txXfrm>
        <a:off x="5823888" y="1442389"/>
        <a:ext cx="2166891" cy="1050754"/>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OS themselves implemented as a set of processes or threads</a:t>
          </a:r>
        </a:p>
      </dsp:txBody>
      <dsp:txXfrm>
        <a:off x="6072278" y="3127156"/>
        <a:ext cx="1963866" cy="1319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5C9F-7A29-B049-BF80-D80F2A8B9162}">
      <dsp:nvSpPr>
        <dsp:cNvPr id="0" name=""/>
        <dsp:cNvSpPr/>
      </dsp:nvSpPr>
      <dsp:spPr>
        <a:xfrm rot="21364723">
          <a:off x="727792" y="928327"/>
          <a:ext cx="2681113" cy="1320065"/>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bg1"/>
              </a:solidFill>
            </a:rPr>
            <a:t>Communication of a message between two processes implies synchronization between the two</a:t>
          </a:r>
          <a:endParaRPr lang="en-US" sz="1600" kern="1200" dirty="0">
            <a:solidFill>
              <a:schemeClr val="bg1"/>
            </a:solidFill>
          </a:endParaRPr>
        </a:p>
      </dsp:txBody>
      <dsp:txXfrm>
        <a:off x="766455" y="966990"/>
        <a:ext cx="2603787" cy="1242739"/>
      </dsp:txXfrm>
    </dsp:sp>
    <dsp:sp modelId="{B0876E2E-024F-E840-B429-8A6DDBD3C0B7}">
      <dsp:nvSpPr>
        <dsp:cNvPr id="0" name=""/>
        <dsp:cNvSpPr/>
      </dsp:nvSpPr>
      <dsp:spPr>
        <a:xfrm rot="469402">
          <a:off x="4699574" y="591669"/>
          <a:ext cx="3161805" cy="971147"/>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NZ" sz="1600" b="1" i="0" kern="1200" dirty="0" smtClean="0">
              <a:solidFill>
                <a:schemeClr val="bg1"/>
              </a:solidFill>
            </a:rPr>
            <a:t>When a receive primitive is executed in a process there are two possibilities:</a:t>
          </a:r>
          <a:endParaRPr lang="en-US" sz="1600" b="1" i="0" kern="1200" dirty="0">
            <a:solidFill>
              <a:schemeClr val="bg1"/>
            </a:solidFill>
          </a:endParaRPr>
        </a:p>
      </dsp:txBody>
      <dsp:txXfrm>
        <a:off x="4728018" y="620113"/>
        <a:ext cx="3104917" cy="914259"/>
      </dsp:txXfrm>
    </dsp:sp>
    <dsp:sp modelId="{4F3C4FFF-DBC4-E343-860C-7EE99D254749}">
      <dsp:nvSpPr>
        <dsp:cNvPr id="0" name=""/>
        <dsp:cNvSpPr/>
      </dsp:nvSpPr>
      <dsp:spPr>
        <a:xfrm>
          <a:off x="3429002" y="4267200"/>
          <a:ext cx="677405" cy="677405"/>
        </a:xfrm>
        <a:prstGeom prst="triangle">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40000">
          <a:off x="1757585" y="4027654"/>
          <a:ext cx="4065677" cy="284299"/>
        </a:xfrm>
        <a:prstGeom prst="rect">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rot="510070">
          <a:off x="3894263" y="2946371"/>
          <a:ext cx="2810684" cy="1107253"/>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a message has previously been sent the message is received and execution continues</a:t>
          </a:r>
          <a:endParaRPr lang="en-US" sz="1600" b="1" i="0" kern="1200" dirty="0">
            <a:solidFill>
              <a:schemeClr val="tx1"/>
            </a:solidFill>
          </a:endParaRPr>
        </a:p>
      </dsp:txBody>
      <dsp:txXfrm>
        <a:off x="3948315" y="3000423"/>
        <a:ext cx="2702580" cy="999149"/>
      </dsp:txXfrm>
    </dsp:sp>
    <dsp:sp modelId="{5EB8A7DA-62E2-E440-9AA1-AFABD63FDF67}">
      <dsp:nvSpPr>
        <dsp:cNvPr id="0" name=""/>
        <dsp:cNvSpPr/>
      </dsp:nvSpPr>
      <dsp:spPr>
        <a:xfrm rot="537530">
          <a:off x="4002361" y="1649870"/>
          <a:ext cx="3653134" cy="1273339"/>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there is no waiting message the process is blocked until a message arrives or the process continues to execute, abandoning the attempt to receive</a:t>
          </a:r>
          <a:endParaRPr lang="en-US" sz="1600" b="1" i="0" kern="1200" dirty="0">
            <a:solidFill>
              <a:schemeClr val="tx1"/>
            </a:solidFill>
          </a:endParaRPr>
        </a:p>
      </dsp:txBody>
      <dsp:txXfrm>
        <a:off x="4064520" y="1712029"/>
        <a:ext cx="3528816" cy="1149021"/>
      </dsp:txXfrm>
    </dsp:sp>
    <dsp:sp modelId="{9C6B398F-15AB-5548-AB75-EDD00D3829AC}">
      <dsp:nvSpPr>
        <dsp:cNvPr id="0" name=""/>
        <dsp:cNvSpPr/>
      </dsp:nvSpPr>
      <dsp:spPr>
        <a:xfrm rot="21331824">
          <a:off x="1206728" y="2519659"/>
          <a:ext cx="2317665" cy="1141728"/>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the receiver cannot receive a message until it has been sent by another process</a:t>
          </a:r>
          <a:endParaRPr lang="en-US" sz="1600" b="1" i="0" kern="1200" dirty="0">
            <a:solidFill>
              <a:schemeClr val="tx1"/>
            </a:solidFill>
          </a:endParaRPr>
        </a:p>
      </dsp:txBody>
      <dsp:txXfrm>
        <a:off x="1262463" y="2575394"/>
        <a:ext cx="2206195" cy="10302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69449"/>
          <a:ext cx="8077200" cy="264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sender continues on but receiver is blocked until the requested message arrives</a:t>
          </a:r>
          <a:endParaRPr lang="en-US" sz="2000" kern="1200" dirty="0"/>
        </a:p>
        <a:p>
          <a:pPr marL="228600" lvl="1" indent="-228600" algn="l" defTabSz="889000" rtl="0">
            <a:lnSpc>
              <a:spcPct val="90000"/>
            </a:lnSpc>
            <a:spcBef>
              <a:spcPct val="0"/>
            </a:spcBef>
            <a:spcAft>
              <a:spcPct val="15000"/>
            </a:spcAft>
            <a:buChar char="••"/>
          </a:pPr>
          <a:r>
            <a:rPr lang="en-US" sz="2000" kern="1200" dirty="0" smtClean="0"/>
            <a:t>most useful combination</a:t>
          </a:r>
          <a:endParaRPr lang="en-US" sz="2000" kern="1200" dirty="0"/>
        </a:p>
        <a:p>
          <a:pPr marL="228600" lvl="1" indent="-228600" algn="l" defTabSz="889000" rtl="0">
            <a:lnSpc>
              <a:spcPct val="90000"/>
            </a:lnSpc>
            <a:spcBef>
              <a:spcPct val="0"/>
            </a:spcBef>
            <a:spcAft>
              <a:spcPct val="15000"/>
            </a:spcAft>
            <a:buChar char="••"/>
          </a:pPr>
          <a:r>
            <a:rPr lang="en-US" sz="2000" kern="1200" dirty="0" smtClean="0"/>
            <a:t>sends one or more messages to a variety of destinations as quickly as possible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example -- a service process that exists to provide a service or resource to other processes</a:t>
          </a:r>
          <a:endParaRPr lang="en-US" sz="2000" kern="1200" dirty="0"/>
        </a:p>
      </dsp:txBody>
      <dsp:txXfrm>
        <a:off x="0" y="369449"/>
        <a:ext cx="8077200" cy="2646000"/>
      </dsp:txXfrm>
    </dsp:sp>
    <dsp:sp modelId="{7C0D2C5B-322D-9045-B418-FF8D3F881A30}">
      <dsp:nvSpPr>
        <dsp:cNvPr id="0" name=""/>
        <dsp:cNvSpPr/>
      </dsp:nvSpPr>
      <dsp:spPr>
        <a:xfrm>
          <a:off x="403860" y="74249"/>
          <a:ext cx="5654040"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blocking receive</a:t>
          </a:r>
          <a:endParaRPr lang="en-US" sz="2400" kern="1200" dirty="0"/>
        </a:p>
      </dsp:txBody>
      <dsp:txXfrm>
        <a:off x="432681" y="103070"/>
        <a:ext cx="5596398" cy="532758"/>
      </dsp:txXfrm>
    </dsp:sp>
    <dsp:sp modelId="{A84F03E2-F9EA-C94D-AD93-13923F0055A8}">
      <dsp:nvSpPr>
        <dsp:cNvPr id="0" name=""/>
        <dsp:cNvSpPr/>
      </dsp:nvSpPr>
      <dsp:spPr>
        <a:xfrm>
          <a:off x="0" y="3418650"/>
          <a:ext cx="8077200" cy="850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neither party is required to wait</a:t>
          </a:r>
          <a:endParaRPr lang="en-US" sz="2000" kern="1200" dirty="0"/>
        </a:p>
      </dsp:txBody>
      <dsp:txXfrm>
        <a:off x="0" y="3418650"/>
        <a:ext cx="8077200" cy="850500"/>
      </dsp:txXfrm>
    </dsp:sp>
    <dsp:sp modelId="{FB5D3142-9F1C-A94D-A8A6-48AF5D364BD5}">
      <dsp:nvSpPr>
        <dsp:cNvPr id="0" name=""/>
        <dsp:cNvSpPr/>
      </dsp:nvSpPr>
      <dsp:spPr>
        <a:xfrm>
          <a:off x="403860" y="3123450"/>
          <a:ext cx="6187442"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a:t>
          </a:r>
          <a:r>
            <a:rPr lang="en-US" sz="2400" kern="1200" dirty="0" err="1" smtClean="0"/>
            <a:t>nonblocking</a:t>
          </a:r>
          <a:r>
            <a:rPr lang="en-US" sz="2400" kern="1200" dirty="0" smtClean="0"/>
            <a:t> receive</a:t>
          </a:r>
          <a:endParaRPr lang="en-US" sz="2400" kern="1200" dirty="0"/>
        </a:p>
      </dsp:txBody>
      <dsp:txXfrm>
        <a:off x="432681" y="3152271"/>
        <a:ext cx="6129800"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lvl="0" algn="ctr" defTabSz="1022350">
            <a:lnSpc>
              <a:spcPct val="90000"/>
            </a:lnSpc>
            <a:spcBef>
              <a:spcPct val="0"/>
            </a:spcBef>
            <a:spcAft>
              <a:spcPct val="35000"/>
            </a:spcAft>
          </a:pPr>
          <a:r>
            <a:rPr lang="en-US" sz="2300" kern="1200" dirty="0" smtClean="0"/>
            <a:t>Direct addressing</a:t>
          </a:r>
          <a:endParaRPr lang="en-US" sz="2300" kern="1200" dirty="0"/>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lvl="0" algn="ctr" defTabSz="1022350">
            <a:lnSpc>
              <a:spcPct val="90000"/>
            </a:lnSpc>
            <a:spcBef>
              <a:spcPct val="0"/>
            </a:spcBef>
            <a:spcAft>
              <a:spcPct val="35000"/>
            </a:spcAft>
          </a:pPr>
          <a:r>
            <a:rPr lang="en-US" sz="2300" kern="1200" dirty="0" smtClean="0"/>
            <a:t>Indirect addressing</a:t>
          </a:r>
        </a:p>
      </dsp:txBody>
      <dsp:txXfrm>
        <a:off x="4141182" y="324038"/>
        <a:ext cx="1561723" cy="1561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Messages are sent to a shared data structure consisting of queues that can temporarily hold messages</a:t>
          </a:r>
          <a:endParaRPr lang="en-US" sz="1800" kern="1200" dirty="0"/>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Queues are referred to as </a:t>
          </a:r>
          <a:r>
            <a:rPr lang="en-US" sz="2300" i="1" kern="1200" dirty="0" smtClean="0"/>
            <a:t>mailboxes</a:t>
          </a:r>
          <a:endParaRPr lang="en-US" sz="2300" i="1" kern="1200" dirty="0"/>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One process sends a message to the mailbox and the other process picks up the message from the mailbox</a:t>
          </a:r>
          <a:endParaRPr lang="en-US" sz="1800" kern="1200" dirty="0"/>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Allows for greater flexibility in the use of messages</a:t>
          </a:r>
          <a:endParaRPr lang="en-US" sz="2300" kern="1200" dirty="0"/>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smtClean="0"/>
            <a:t>be able to keep track of various processes</a:t>
          </a:r>
          <a:endParaRPr lang="en-US" sz="1500" kern="1200"/>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NZ" sz="1500" kern="1200" smtClean="0"/>
            <a:t>protect the data and physical resources of each process against interference by other processes</a:t>
          </a:r>
          <a:endParaRPr lang="en-US" sz="1500" kern="1200" dirty="0" smtClean="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a:off x="225392" y="0"/>
          <a:ext cx="6861194" cy="1013796"/>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In the case of competing processes three control problems must be faced:</a:t>
          </a:r>
          <a:endParaRPr lang="en-US" sz="2800" kern="1200" dirty="0"/>
        </a:p>
      </dsp:txBody>
      <dsp:txXfrm>
        <a:off x="274881" y="49489"/>
        <a:ext cx="6762216" cy="914818"/>
      </dsp:txXfrm>
    </dsp:sp>
    <dsp:sp modelId="{6A7F9969-6F05-5F41-88FE-250A770AADDF}">
      <dsp:nvSpPr>
        <dsp:cNvPr id="0" name=""/>
        <dsp:cNvSpPr/>
      </dsp:nvSpPr>
      <dsp:spPr>
        <a:xfrm>
          <a:off x="0" y="1014689"/>
          <a:ext cx="7162800" cy="218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smtClean="0"/>
        </a:p>
        <a:p>
          <a:pPr marL="514350" lvl="2"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the need for mutual exclusion</a:t>
          </a:r>
        </a:p>
        <a:p>
          <a:pPr marL="514350" lvl="3"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deadlock</a:t>
          </a:r>
        </a:p>
        <a:p>
          <a:pPr marL="685800" lvl="4" indent="573088" algn="l" defTabSz="1244600">
            <a:lnSpc>
              <a:spcPct val="90000"/>
            </a:lnSpc>
            <a:spcBef>
              <a:spcPct val="0"/>
            </a:spcBef>
            <a:spcAft>
              <a:spcPct val="20000"/>
            </a:spcAft>
            <a:buChar char="••"/>
          </a:pPr>
          <a:r>
            <a:rPr lang="en-US" sz="2800" b="1" i="0" kern="1200" dirty="0" smtClean="0">
              <a:solidFill>
                <a:schemeClr val="accent3">
                  <a:lumMod val="50000"/>
                </a:schemeClr>
              </a:solidFill>
            </a:rPr>
            <a:t>   starvation</a:t>
          </a:r>
        </a:p>
      </dsp:txBody>
      <dsp:txXfrm>
        <a:off x="0" y="1014689"/>
        <a:ext cx="7162800" cy="2185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760976" y="-1670304"/>
          <a:ext cx="1463040" cy="5169408"/>
        </a:xfrm>
        <a:prstGeom prst="round2Same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US" sz="2800" kern="1200" dirty="0" smtClean="0">
              <a:solidFill>
                <a:schemeClr val="tx1"/>
              </a:solidFill>
            </a:rPr>
            <a:t>There is no way to inspect or manipulate semaphores other than these three operations</a:t>
          </a:r>
          <a:endParaRPr lang="en-US" sz="2800" kern="1200" dirty="0">
            <a:solidFill>
              <a:schemeClr val="tx1"/>
            </a:solidFill>
          </a:endParaRPr>
        </a:p>
      </dsp:txBody>
      <dsp:txXfrm rot="-5400000">
        <a:off x="2907792" y="254300"/>
        <a:ext cx="5097988" cy="1320200"/>
      </dsp:txXfrm>
    </dsp:sp>
    <dsp:sp modelId="{A5BFAE56-92D1-0448-968F-7C14E98DE1E2}">
      <dsp:nvSpPr>
        <dsp:cNvPr id="0" name=""/>
        <dsp:cNvSpPr/>
      </dsp:nvSpPr>
      <dsp:spPr>
        <a:xfrm>
          <a:off x="0" y="0"/>
          <a:ext cx="2907792" cy="18288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NZ" sz="2200" kern="1200" dirty="0" smtClean="0"/>
            <a:t>A variable that has an integer value upon which only three operations are defined:</a:t>
          </a:r>
          <a:endParaRPr lang="en-US" sz="2200" kern="1200" dirty="0"/>
        </a:p>
      </dsp:txBody>
      <dsp:txXfrm>
        <a:off x="89275" y="89275"/>
        <a:ext cx="2729242" cy="1650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There is no way to know before a process decrements a semaphore whether it will block or not</a:t>
          </a:r>
          <a:endParaRPr lang="en-US" sz="2000" kern="1200" dirty="0"/>
        </a:p>
      </dsp:txBody>
      <dsp:txXfrm rot="5400000">
        <a:off x="83550" y="768032"/>
        <a:ext cx="2572129" cy="2304097"/>
      </dsp:txXfrm>
    </dsp:sp>
    <dsp:sp modelId="{49FA2FAC-FF0C-C14A-8048-646F866CB8A7}">
      <dsp:nvSpPr>
        <dsp:cNvPr id="0" name=""/>
        <dsp:cNvSpPr/>
      </dsp:nvSpPr>
      <dsp:spPr>
        <a:xfrm rot="16200000">
          <a:off x="2132012" y="634016"/>
          <a:ext cx="3840163" cy="2572129"/>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There is no way to know which process will continue immediately on a </a:t>
          </a:r>
          <a:r>
            <a:rPr lang="en-US" sz="2000" kern="1200" dirty="0" err="1" smtClean="0"/>
            <a:t>uniprocessor</a:t>
          </a:r>
          <a:r>
            <a:rPr lang="en-US" sz="2000" kern="1200" dirty="0" smtClean="0"/>
            <a:t> system when two processes are running concurrently</a:t>
          </a:r>
          <a:endParaRPr lang="en-US" sz="2000" kern="1200" dirty="0"/>
        </a:p>
      </dsp:txBody>
      <dsp:txXfrm rot="5400000">
        <a:off x="2766029" y="768032"/>
        <a:ext cx="2572129" cy="2304097"/>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You don’t know whether another process is waiting so the number of unblocked processes may be zero or one</a:t>
          </a:r>
          <a:endParaRPr lang="en-US" sz="2000" kern="1200" dirty="0"/>
        </a:p>
      </dsp:txBody>
      <dsp:txXfrm rot="5400000">
        <a:off x="5531068" y="768032"/>
        <a:ext cx="2572129" cy="2304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399099"/>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smtClean="0"/>
            <a:t>the process that has been blocked the longest is released from the queue first (FIFO)</a:t>
          </a:r>
        </a:p>
      </dsp:txBody>
      <dsp:txXfrm>
        <a:off x="0" y="399099"/>
        <a:ext cx="8229600" cy="1304100"/>
      </dsp:txXfrm>
    </dsp:sp>
    <dsp:sp modelId="{DD1D9237-EB74-E84E-AC7E-51428224DD48}">
      <dsp:nvSpPr>
        <dsp:cNvPr id="0" name=""/>
        <dsp:cNvSpPr/>
      </dsp:nvSpPr>
      <dsp:spPr>
        <a:xfrm>
          <a:off x="411480" y="59619"/>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Strong Semaphores</a:t>
          </a:r>
          <a:r>
            <a:rPr lang="en-NZ" sz="2800" kern="1200" dirty="0" smtClean="0"/>
            <a:t> </a:t>
          </a:r>
          <a:endParaRPr lang="en-US" sz="2800" kern="1200" dirty="0"/>
        </a:p>
      </dsp:txBody>
      <dsp:txXfrm>
        <a:off x="444624" y="92763"/>
        <a:ext cx="5694432" cy="612672"/>
      </dsp:txXfrm>
    </dsp:sp>
    <dsp:sp modelId="{40B0B400-5226-0F4B-98AB-E6B21FAA5A13}">
      <dsp:nvSpPr>
        <dsp:cNvPr id="0" name=""/>
        <dsp:cNvSpPr/>
      </dsp:nvSpPr>
      <dsp:spPr>
        <a:xfrm>
          <a:off x="0" y="2166880"/>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smtClean="0"/>
            <a:t>the order in which processes are removed from the queue is not specified</a:t>
          </a:r>
        </a:p>
      </dsp:txBody>
      <dsp:txXfrm>
        <a:off x="0" y="2166880"/>
        <a:ext cx="8229600" cy="1304100"/>
      </dsp:txXfrm>
    </dsp:sp>
    <dsp:sp modelId="{2E01E895-987A-1640-8719-30A986FB6C86}">
      <dsp:nvSpPr>
        <dsp:cNvPr id="0" name=""/>
        <dsp:cNvSpPr/>
      </dsp:nvSpPr>
      <dsp:spPr>
        <a:xfrm>
          <a:off x="411480" y="1827400"/>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Weak Semaphores </a:t>
          </a:r>
          <a:r>
            <a:rPr lang="en-NZ" sz="2300" kern="1200" dirty="0" smtClean="0"/>
            <a:t> </a:t>
          </a:r>
        </a:p>
      </dsp:txBody>
      <dsp:txXfrm>
        <a:off x="444624" y="1860544"/>
        <a:ext cx="5694432"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42C1-6D18-0649-8C09-CD2E069729C5}">
      <dsp:nvSpPr>
        <dsp:cNvPr id="0" name=""/>
        <dsp:cNvSpPr/>
      </dsp:nvSpPr>
      <dsp:spPr>
        <a:xfrm>
          <a:off x="0" y="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63547AD-1931-484D-9D9A-C06BF3922B4F}">
      <dsp:nvSpPr>
        <dsp:cNvPr id="0" name=""/>
        <dsp:cNvSpPr/>
      </dsp:nvSpPr>
      <dsp:spPr>
        <a:xfrm>
          <a:off x="0" y="0"/>
          <a:ext cx="1615440" cy="2171700"/>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solidFill>
                <a:schemeClr val="bg1"/>
              </a:solidFill>
            </a:rPr>
            <a:t>General Statement:</a:t>
          </a:r>
          <a:endParaRPr lang="en-US" sz="2400" kern="1200" dirty="0">
            <a:solidFill>
              <a:schemeClr val="bg1"/>
            </a:solidFill>
          </a:endParaRPr>
        </a:p>
      </dsp:txBody>
      <dsp:txXfrm>
        <a:off x="0" y="0"/>
        <a:ext cx="1615440" cy="2171700"/>
      </dsp:txXfrm>
    </dsp:sp>
    <dsp:sp modelId="{74A2C20F-89BB-9D44-8FB5-0F2FFC72331A}">
      <dsp:nvSpPr>
        <dsp:cNvPr id="0" name=""/>
        <dsp:cNvSpPr/>
      </dsp:nvSpPr>
      <dsp:spPr>
        <a:xfrm>
          <a:off x="1736598" y="33932"/>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one or more producers are generating data and placing these in a buffer</a:t>
          </a:r>
        </a:p>
      </dsp:txBody>
      <dsp:txXfrm>
        <a:off x="1736598" y="33932"/>
        <a:ext cx="6340602" cy="678656"/>
      </dsp:txXfrm>
    </dsp:sp>
    <dsp:sp modelId="{01B6A1AA-3686-5245-A2F4-F14C44FFDE82}">
      <dsp:nvSpPr>
        <dsp:cNvPr id="0" name=""/>
        <dsp:cNvSpPr/>
      </dsp:nvSpPr>
      <dsp:spPr>
        <a:xfrm>
          <a:off x="1615440" y="712589"/>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EF32437-8594-114A-AB67-6EA3945F8843}">
      <dsp:nvSpPr>
        <dsp:cNvPr id="0" name=""/>
        <dsp:cNvSpPr/>
      </dsp:nvSpPr>
      <dsp:spPr>
        <a:xfrm>
          <a:off x="1736598" y="746521"/>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a single consumer is taking items out of the buffer one at </a:t>
          </a:r>
          <a:r>
            <a:rPr lang="en-US" sz="2100" kern="1200" dirty="0" smtClean="0">
              <a:solidFill>
                <a:schemeClr val="bg1"/>
              </a:solidFill>
            </a:rPr>
            <a:t>a time</a:t>
          </a:r>
          <a:endParaRPr lang="en-US" sz="2100" kern="1200" dirty="0" smtClean="0">
            <a:solidFill>
              <a:schemeClr val="bg1"/>
            </a:solidFill>
          </a:endParaRPr>
        </a:p>
      </dsp:txBody>
      <dsp:txXfrm>
        <a:off x="1736598" y="746521"/>
        <a:ext cx="6340602" cy="678656"/>
      </dsp:txXfrm>
    </dsp:sp>
    <dsp:sp modelId="{4A91F80F-A60A-054E-A61C-D10D4CA9398F}">
      <dsp:nvSpPr>
        <dsp:cNvPr id="0" name=""/>
        <dsp:cNvSpPr/>
      </dsp:nvSpPr>
      <dsp:spPr>
        <a:xfrm>
          <a:off x="1615440" y="1425178"/>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2FFAE56-D9EB-8847-8A6F-85117A6EDA06}">
      <dsp:nvSpPr>
        <dsp:cNvPr id="0" name=""/>
        <dsp:cNvSpPr/>
      </dsp:nvSpPr>
      <dsp:spPr>
        <a:xfrm>
          <a:off x="1736598" y="1459110"/>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only one producer or consumer may access the buffer at any one time</a:t>
          </a:r>
        </a:p>
      </dsp:txBody>
      <dsp:txXfrm>
        <a:off x="1736598" y="1459110"/>
        <a:ext cx="6340602" cy="678656"/>
      </dsp:txXfrm>
    </dsp:sp>
    <dsp:sp modelId="{87CBA865-EB53-744E-AC48-C906C50E8A16}">
      <dsp:nvSpPr>
        <dsp:cNvPr id="0" name=""/>
        <dsp:cNvSpPr/>
      </dsp:nvSpPr>
      <dsp:spPr>
        <a:xfrm>
          <a:off x="1615440" y="2137767"/>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A18F4C9-6F03-B349-965E-023A06E07B8F}">
      <dsp:nvSpPr>
        <dsp:cNvPr id="0" name=""/>
        <dsp:cNvSpPr/>
      </dsp:nvSpPr>
      <dsp:spPr>
        <a:xfrm>
          <a:off x="0" y="217170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sp>
    <dsp:sp modelId="{A6A6CCC5-7F22-9B40-8787-3789959FF659}">
      <dsp:nvSpPr>
        <dsp:cNvPr id="0" name=""/>
        <dsp:cNvSpPr/>
      </dsp:nvSpPr>
      <dsp:spPr>
        <a:xfrm>
          <a:off x="0" y="2171700"/>
          <a:ext cx="1615440" cy="2171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The Problem:</a:t>
          </a:r>
        </a:p>
      </dsp:txBody>
      <dsp:txXfrm>
        <a:off x="0" y="2171700"/>
        <a:ext cx="1615440" cy="2171700"/>
      </dsp:txXfrm>
    </dsp:sp>
    <dsp:sp modelId="{A83C412D-1890-E047-B89D-AE0BF5D67856}">
      <dsp:nvSpPr>
        <dsp:cNvPr id="0" name=""/>
        <dsp:cNvSpPr/>
      </dsp:nvSpPr>
      <dsp:spPr>
        <a:xfrm>
          <a:off x="1736598" y="2270317"/>
          <a:ext cx="6340602" cy="1972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ensure that the producer can’t add data into full buffer and consumer can’t remove data from an empty buffer</a:t>
          </a:r>
          <a:endParaRPr lang="en-US" sz="3100" kern="1200" dirty="0"/>
        </a:p>
      </dsp:txBody>
      <dsp:txXfrm>
        <a:off x="1736598" y="2270317"/>
        <a:ext cx="6340602" cy="1972344"/>
      </dsp:txXfrm>
    </dsp:sp>
    <dsp:sp modelId="{583F4718-80EE-7F4E-8F00-C3D546DF95AA}">
      <dsp:nvSpPr>
        <dsp:cNvPr id="0" name=""/>
        <dsp:cNvSpPr/>
      </dsp:nvSpPr>
      <dsp:spPr>
        <a:xfrm>
          <a:off x="1615440" y="4242661"/>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3040067"/>
          <a:ext cx="8229600" cy="997818"/>
        </a:xfrm>
        <a:prstGeom prst="rect">
          <a:avLst/>
        </a:prstGeom>
        <a:solidFill>
          <a:schemeClr val="accent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Only one process may be executing in the monitor at a time</a:t>
          </a:r>
          <a:endParaRPr lang="en-US" sz="2300" kern="1200" dirty="0"/>
        </a:p>
      </dsp:txBody>
      <dsp:txXfrm>
        <a:off x="0" y="3040067"/>
        <a:ext cx="8229600" cy="997818"/>
      </dsp:txXfrm>
    </dsp:sp>
    <dsp:sp modelId="{8579B117-7007-874B-B7B6-BBD102E64284}">
      <dsp:nvSpPr>
        <dsp:cNvPr id="0" name=""/>
        <dsp:cNvSpPr/>
      </dsp:nvSpPr>
      <dsp:spPr>
        <a:xfrm rot="10800000">
          <a:off x="0" y="1520390"/>
          <a:ext cx="8229600" cy="1534644"/>
        </a:xfrm>
        <a:prstGeom prst="upArrowCallout">
          <a:avLst/>
        </a:prstGeom>
        <a:solidFill>
          <a:schemeClr val="accent5">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Process enters monitor by invoking one of its procedures</a:t>
          </a:r>
          <a:endParaRPr lang="en-US" sz="2300" kern="1200" dirty="0"/>
        </a:p>
      </dsp:txBody>
      <dsp:txXfrm rot="10800000">
        <a:off x="0" y="1520390"/>
        <a:ext cx="8229600" cy="997166"/>
      </dsp:txXfrm>
    </dsp:sp>
    <dsp:sp modelId="{3C7C1CF7-7300-9441-8B88-36609FBE0526}">
      <dsp:nvSpPr>
        <dsp:cNvPr id="0" name=""/>
        <dsp:cNvSpPr/>
      </dsp:nvSpPr>
      <dsp:spPr>
        <a:xfrm rot="10800000">
          <a:off x="0" y="713"/>
          <a:ext cx="8229600" cy="1534644"/>
        </a:xfrm>
        <a:prstGeom prst="upArrowCallout">
          <a:avLst/>
        </a:prstGeom>
        <a:solidFill>
          <a:schemeClr val="accent3">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kern="1200" dirty="0" smtClean="0"/>
            <a:t>Local data variables are accessible only by the monitor’s procedures and not by any external procedure</a:t>
          </a:r>
          <a:endParaRPr lang="en-US" sz="2300" kern="1200" dirty="0"/>
        </a:p>
      </dsp:txBody>
      <dsp:txXfrm rot="10800000">
        <a:off x="0" y="713"/>
        <a:ext cx="8229600" cy="9971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6BB1-9D39-E449-8773-CABC43961BCF}">
      <dsp:nvSpPr>
        <dsp:cNvPr id="0" name=""/>
        <dsp:cNvSpPr/>
      </dsp:nvSpPr>
      <dsp:spPr>
        <a:xfrm>
          <a:off x="31"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NZ" sz="2600" kern="1200" dirty="0" smtClean="0"/>
            <a:t>synchronization</a:t>
          </a:r>
          <a:endParaRPr lang="en-US" sz="2600" kern="1200" dirty="0"/>
        </a:p>
      </dsp:txBody>
      <dsp:txXfrm>
        <a:off x="31" y="45240"/>
        <a:ext cx="3026605" cy="748800"/>
      </dsp:txXfrm>
    </dsp:sp>
    <dsp:sp modelId="{57087B52-C684-5341-9E12-7A8A7012CF46}">
      <dsp:nvSpPr>
        <dsp:cNvPr id="0" name=""/>
        <dsp:cNvSpPr/>
      </dsp:nvSpPr>
      <dsp:spPr>
        <a:xfrm>
          <a:off x="31"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dirty="0" smtClean="0"/>
            <a:t>to enforce mutual exclusion</a:t>
          </a:r>
        </a:p>
      </dsp:txBody>
      <dsp:txXfrm>
        <a:off x="31" y="794040"/>
        <a:ext cx="3026605" cy="1141920"/>
      </dsp:txXfrm>
    </dsp:sp>
    <dsp:sp modelId="{58C9E88D-0AFF-9A46-9A58-7E5B47B8FB75}">
      <dsp:nvSpPr>
        <dsp:cNvPr id="0" name=""/>
        <dsp:cNvSpPr/>
      </dsp:nvSpPr>
      <dsp:spPr>
        <a:xfrm>
          <a:off x="3450362"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NZ" sz="2600" kern="1200" smtClean="0"/>
            <a:t>communication  </a:t>
          </a:r>
          <a:endParaRPr lang="en-NZ" sz="2600" kern="1200" dirty="0" smtClean="0"/>
        </a:p>
      </dsp:txBody>
      <dsp:txXfrm>
        <a:off x="3450362" y="45240"/>
        <a:ext cx="3026605" cy="748800"/>
      </dsp:txXfrm>
    </dsp:sp>
    <dsp:sp modelId="{DEB9BAE2-8339-A243-A12C-F23AFF408E60}">
      <dsp:nvSpPr>
        <dsp:cNvPr id="0" name=""/>
        <dsp:cNvSpPr/>
      </dsp:nvSpPr>
      <dsp:spPr>
        <a:xfrm>
          <a:off x="3450362"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smtClean="0"/>
            <a:t>to exchange information</a:t>
          </a:r>
          <a:endParaRPr lang="en-NZ" sz="2600" kern="1200" dirty="0" smtClean="0"/>
        </a:p>
      </dsp:txBody>
      <dsp:txXfrm>
        <a:off x="3450362" y="794040"/>
        <a:ext cx="3026605" cy="1141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2/10/14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5 “</a:t>
            </a:r>
            <a:r>
              <a:rPr kumimoji="1" lang="en-GB" dirty="0" smtClean="0">
                <a:latin typeface="Times New Roman" pitchFamily="-106" charset="0"/>
                <a:ea typeface="ＭＳ Ｐゴシック" pitchFamily="-106" charset="-128"/>
                <a:cs typeface="ＭＳ Ｐゴシック" pitchFamily="-106" charset="-128"/>
              </a:rPr>
              <a:t>Concurrency:</a:t>
            </a:r>
            <a:r>
              <a:rPr kumimoji="1" lang="en-GB" baseline="0" dirty="0" smtClean="0">
                <a:latin typeface="Times New Roman" pitchFamily="-106" charset="0"/>
                <a:ea typeface="ＭＳ Ｐゴシック" pitchFamily="-106" charset="-128"/>
                <a:cs typeface="ＭＳ Ｐゴシック" pitchFamily="-106" charset="-128"/>
              </a:rPr>
              <a:t> Mutual Exclusion and Synchronization</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case of competing processes three control problems must be faced. First is the need for </a:t>
            </a:r>
            <a:r>
              <a:rPr lang="en-US" sz="1200" b="1" kern="1200" baseline="0" dirty="0" smtClean="0">
                <a:solidFill>
                  <a:schemeClr val="tx1"/>
                </a:solidFill>
                <a:latin typeface="+mn-lt"/>
                <a:ea typeface="+mn-ea"/>
                <a:cs typeface="+mn-cs"/>
              </a:rPr>
              <a:t>mutual exclusion . </a:t>
            </a:r>
            <a:r>
              <a:rPr lang="en-US" sz="1200" b="0" kern="1200" baseline="0" dirty="0" smtClean="0">
                <a:solidFill>
                  <a:schemeClr val="tx1"/>
                </a:solidFill>
                <a:latin typeface="+mn-lt"/>
                <a:ea typeface="+mn-ea"/>
                <a:cs typeface="+mn-cs"/>
              </a:rPr>
              <a:t>Suppose two or more processes require </a:t>
            </a:r>
            <a:r>
              <a:rPr lang="en-US" sz="1200" kern="1200" baseline="0" dirty="0" smtClean="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smtClean="0">
                <a:solidFill>
                  <a:schemeClr val="tx1"/>
                </a:solidFill>
                <a:latin typeface="+mn-lt"/>
                <a:ea typeface="+mn-ea"/>
                <a:cs typeface="+mn-cs"/>
              </a:rPr>
              <a:t>critical resource , </a:t>
            </a:r>
            <a:r>
              <a:rPr lang="en-US" sz="1200" b="0" kern="1200" baseline="0" dirty="0" smtClean="0">
                <a:solidFill>
                  <a:schemeClr val="tx1"/>
                </a:solidFill>
                <a:latin typeface="+mn-lt"/>
                <a:ea typeface="+mn-ea"/>
                <a:cs typeface="+mn-cs"/>
              </a:rPr>
              <a:t>and the portion of the program that uses it as a </a:t>
            </a:r>
            <a:r>
              <a:rPr lang="en-US" sz="1200" b="1" kern="1200" baseline="0" dirty="0" smtClean="0">
                <a:solidFill>
                  <a:schemeClr val="tx1"/>
                </a:solidFill>
                <a:latin typeface="+mn-lt"/>
                <a:ea typeface="+mn-ea"/>
                <a:cs typeface="+mn-cs"/>
              </a:rPr>
              <a:t>critical section </a:t>
            </a:r>
            <a:r>
              <a:rPr lang="en-US" sz="1200" b="0" kern="1200" baseline="0" dirty="0" smtClean="0">
                <a:solidFill>
                  <a:schemeClr val="tx1"/>
                </a:solidFill>
                <a:latin typeface="+mn-lt"/>
                <a:ea typeface="+mn-ea"/>
                <a:cs typeface="+mn-cs"/>
              </a:rPr>
              <a:t>of the program. It is important that only one program at a time be </a:t>
            </a:r>
            <a:r>
              <a:rPr lang="en-US" sz="1200" kern="1200" baseline="0" dirty="0" smtClean="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enforcement of mutual exclusion creates two additional control problems. One is that of </a:t>
            </a:r>
            <a:r>
              <a:rPr lang="en-US" sz="1200" b="1" kern="1200" baseline="0" dirty="0" smtClean="0">
                <a:solidFill>
                  <a:schemeClr val="tx1"/>
                </a:solidFill>
                <a:latin typeface="+mn-lt"/>
                <a:ea typeface="+mn-ea"/>
                <a:cs typeface="+mn-cs"/>
              </a:rPr>
              <a:t>deadlock . </a:t>
            </a:r>
            <a:r>
              <a:rPr lang="en-US" sz="1200" b="0" kern="1200" baseline="0" dirty="0" smtClean="0">
                <a:solidFill>
                  <a:schemeClr val="tx1"/>
                </a:solidFill>
                <a:latin typeface="+mn-lt"/>
                <a:ea typeface="+mn-ea"/>
                <a:cs typeface="+mn-cs"/>
              </a:rPr>
              <a:t>For example, consider two processes, P1 and P2, and two </a:t>
            </a:r>
            <a:r>
              <a:rPr lang="en-US" sz="1200" kern="1200" baseline="0" dirty="0" smtClean="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final control problem is </a:t>
            </a:r>
            <a:r>
              <a:rPr lang="en-US" sz="1200" b="1" kern="1200" baseline="0" dirty="0" smtClean="0">
                <a:solidFill>
                  <a:schemeClr val="tx1"/>
                </a:solidFill>
                <a:latin typeface="+mn-lt"/>
                <a:ea typeface="+mn-ea"/>
                <a:cs typeface="+mn-cs"/>
              </a:rPr>
              <a:t>starvation . </a:t>
            </a:r>
            <a:r>
              <a:rPr lang="en-US" sz="1200" b="0" kern="1200" baseline="0" dirty="0" smtClean="0">
                <a:solidFill>
                  <a:schemeClr val="tx1"/>
                </a:solidFill>
                <a:latin typeface="+mn-lt"/>
                <a:ea typeface="+mn-ea"/>
                <a:cs typeface="+mn-cs"/>
              </a:rPr>
              <a:t>Suppose that three processes (P1, P2</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smtClean="0"/>
          </a:p>
          <a:p>
            <a:endParaRPr lang="en-US" dirty="0" smtClean="0"/>
          </a:p>
          <a:p>
            <a:r>
              <a:rPr lang="en-US" sz="1200" kern="1200" baseline="0" dirty="0" smtClean="0">
                <a:solidFill>
                  <a:schemeClr val="tx1"/>
                </a:solidFill>
                <a:latin typeface="+mn-lt"/>
                <a:ea typeface="+mn-ea"/>
                <a:cs typeface="+mn-cs"/>
              </a:rPr>
              <a:t>Figure 5.1 illustrates the mutual exclusion mechanism in abstract terms. There are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to be executed concurrently. </a:t>
            </a:r>
            <a:r>
              <a:rPr lang="en-US" sz="1200" kern="1200" baseline="0" dirty="0" smtClean="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remains to examine specific mechanisms for providing the functions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Any facility or capability that is to provide support for mutual exclusion should</a:t>
            </a:r>
          </a:p>
          <a:p>
            <a:r>
              <a:rPr lang="en-US" sz="1200" kern="1200" baseline="0" dirty="0" smtClean="0">
                <a:solidFill>
                  <a:schemeClr val="tx1"/>
                </a:solidFill>
                <a:latin typeface="+mn-lt"/>
                <a:ea typeface="+mn-ea"/>
                <a:cs typeface="+mn-cs"/>
              </a:rPr>
              <a:t>meet the following requirements: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Mutual exclusion must be enforced: Only one process at a time is allowed into</a:t>
            </a:r>
          </a:p>
          <a:p>
            <a:r>
              <a:rPr lang="en-US" sz="1200" kern="1200" baseline="0" dirty="0" smtClean="0">
                <a:solidFill>
                  <a:schemeClr val="tx1"/>
                </a:solidFill>
                <a:latin typeface="+mn-lt"/>
                <a:ea typeface="+mn-ea"/>
                <a:cs typeface="+mn-cs"/>
              </a:rPr>
              <a:t>its critical section, among all processes that have critical sections for the same resource or shared object.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process that halts in its noncritical section must do so without interfering</a:t>
            </a:r>
          </a:p>
          <a:p>
            <a:r>
              <a:rPr lang="en-US" sz="1200" kern="1200" baseline="0" dirty="0" smtClean="0">
                <a:solidFill>
                  <a:schemeClr val="tx1"/>
                </a:solidFill>
                <a:latin typeface="+mn-lt"/>
                <a:ea typeface="+mn-ea"/>
                <a:cs typeface="+mn-cs"/>
              </a:rPr>
              <a:t>with other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must not be possible for a process requiring access to a critical section to be</a:t>
            </a:r>
          </a:p>
          <a:p>
            <a:r>
              <a:rPr lang="en-US" sz="1200" kern="1200" baseline="0" dirty="0" smtClean="0">
                <a:solidFill>
                  <a:schemeClr val="tx1"/>
                </a:solidFill>
                <a:latin typeface="+mn-lt"/>
                <a:ea typeface="+mn-ea"/>
                <a:cs typeface="+mn-cs"/>
              </a:rPr>
              <a:t>delayed indefinitely: no deadlock or starvation.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When no process is in a critical section, any process that requests entry to its</a:t>
            </a:r>
          </a:p>
          <a:p>
            <a:r>
              <a:rPr lang="en-US" sz="1200" kern="1200" baseline="0" dirty="0" smtClean="0">
                <a:solidFill>
                  <a:schemeClr val="tx1"/>
                </a:solidFill>
                <a:latin typeface="+mn-lt"/>
                <a:ea typeface="+mn-ea"/>
                <a:cs typeface="+mn-cs"/>
              </a:rPr>
              <a:t>critical section must be permitted to enter without delay.</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No assumptions are made about relative process speeds or number of processors.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6. A process remains inside its critical section for a finite time only.</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In a uniprocessor system, concurrent processes cannot have overlapped execution;</a:t>
            </a:r>
          </a:p>
          <a:p>
            <a:r>
              <a:rPr lang="en-US" sz="1200" kern="1200" baseline="0" dirty="0" smtClean="0">
                <a:solidFill>
                  <a:schemeClr val="tx1"/>
                </a:solidFill>
                <a:latin typeface="+mn-lt"/>
                <a:ea typeface="+mn-ea"/>
                <a:cs typeface="+mn-cs"/>
              </a:rPr>
              <a:t>they can only be interleaved. Furthermore, a process will continue to run until it</a:t>
            </a:r>
          </a:p>
          <a:p>
            <a:r>
              <a:rPr lang="en-US" sz="1200" kern="1200" baseline="0" dirty="0" smtClean="0">
                <a:solidFill>
                  <a:schemeClr val="tx1"/>
                </a:solidFill>
                <a:latin typeface="+mn-lt"/>
                <a:ea typeface="+mn-ea"/>
                <a:cs typeface="+mn-cs"/>
              </a:rPr>
              <a:t>invokes an OS service or until it is interrupted. Therefore, to guarantee mutual exclusion,</a:t>
            </a:r>
          </a:p>
          <a:p>
            <a:r>
              <a:rPr lang="en-US" sz="1200" kern="1200" baseline="0" dirty="0" smtClean="0">
                <a:solidFill>
                  <a:schemeClr val="tx1"/>
                </a:solidFill>
                <a:latin typeface="+mn-lt"/>
                <a:ea typeface="+mn-ea"/>
                <a:cs typeface="+mn-cs"/>
              </a:rPr>
              <a:t>it is sufficient to prevent a process from being interrupted. This capability</a:t>
            </a:r>
          </a:p>
          <a:p>
            <a:r>
              <a:rPr lang="en-US" sz="1200" kern="1200" baseline="0" dirty="0" smtClean="0">
                <a:solidFill>
                  <a:schemeClr val="tx1"/>
                </a:solidFill>
                <a:latin typeface="+mn-lt"/>
                <a:ea typeface="+mn-ea"/>
                <a:cs typeface="+mn-cs"/>
              </a:rPr>
              <a:t>can be provided in the form of primitives defined by the OS kernel for disabling and</a:t>
            </a:r>
          </a:p>
          <a:p>
            <a:r>
              <a:rPr lang="en-US" sz="1200" kern="1200" baseline="0" dirty="0" smtClean="0">
                <a:solidFill>
                  <a:schemeClr val="tx1"/>
                </a:solidFill>
                <a:latin typeface="+mn-lt"/>
                <a:ea typeface="+mn-ea"/>
                <a:cs typeface="+mn-cs"/>
              </a:rPr>
              <a:t>enabling interrupts.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Because the critical section cannot be interrupted, mutual exclusion is guaranteed.</a:t>
            </a:r>
          </a:p>
          <a:p>
            <a:r>
              <a:rPr lang="en-US" sz="1200" kern="1200" baseline="0" dirty="0" smtClean="0">
                <a:solidFill>
                  <a:schemeClr val="tx1"/>
                </a:solidFill>
                <a:latin typeface="+mn-lt"/>
                <a:ea typeface="+mn-ea"/>
                <a:cs typeface="+mn-cs"/>
              </a:rPr>
              <a:t>The price of this approach, however, is high. The efficiency of execution could</a:t>
            </a:r>
          </a:p>
          <a:p>
            <a:r>
              <a:rPr lang="en-US" sz="1200" kern="1200" baseline="0" dirty="0" smtClean="0">
                <a:solidFill>
                  <a:schemeClr val="tx1"/>
                </a:solidFill>
                <a:latin typeface="+mn-lt"/>
                <a:ea typeface="+mn-ea"/>
                <a:cs typeface="+mn-cs"/>
              </a:rPr>
              <a:t>be noticeably degraded because the processor is limited in its ability to interleave</a:t>
            </a:r>
          </a:p>
          <a:p>
            <a:r>
              <a:rPr lang="en-US" sz="1200" kern="1200" baseline="0" dirty="0" smtClean="0">
                <a:solidFill>
                  <a:schemeClr val="tx1"/>
                </a:solidFill>
                <a:latin typeface="+mn-lt"/>
                <a:ea typeface="+mn-ea"/>
                <a:cs typeface="+mn-cs"/>
              </a:rPr>
              <a:t>processes. Another problem is that this approach will not work in a multiprocessor</a:t>
            </a:r>
          </a:p>
          <a:p>
            <a:r>
              <a:rPr lang="en-US" sz="1200" kern="1200" baseline="0" dirty="0" smtClean="0">
                <a:solidFill>
                  <a:schemeClr val="tx1"/>
                </a:solidFill>
                <a:latin typeface="+mn-lt"/>
                <a:ea typeface="+mn-ea"/>
                <a:cs typeface="+mn-cs"/>
              </a:rPr>
              <a:t>architecture. When the computer includes more than one processor, it is possible (and</a:t>
            </a:r>
          </a:p>
          <a:p>
            <a:r>
              <a:rPr lang="en-US" sz="1200" kern="1200" baseline="0" dirty="0" smtClean="0">
                <a:solidFill>
                  <a:schemeClr val="tx1"/>
                </a:solidFill>
                <a:latin typeface="+mn-lt"/>
                <a:ea typeface="+mn-ea"/>
                <a:cs typeface="+mn-cs"/>
              </a:rPr>
              <a:t>typical) for more than one process to be executing at a time. In this case, disabled</a:t>
            </a:r>
          </a:p>
          <a:p>
            <a:r>
              <a:rPr lang="en-US" sz="1200" kern="1200" baseline="0" dirty="0" smtClean="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version of the instruction checks a memory location ( *word ) against a test value (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 If the memory location’s current value is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it is replaced with </a:t>
            </a:r>
            <a:r>
              <a:rPr lang="en-US" sz="1200" kern="1200" baseline="0" dirty="0" err="1" smtClean="0">
                <a:solidFill>
                  <a:schemeClr val="tx1"/>
                </a:solidFill>
                <a:latin typeface="+mn-lt"/>
                <a:ea typeface="+mn-ea"/>
                <a:cs typeface="+mn-cs"/>
              </a:rPr>
              <a:t>newval</a:t>
            </a:r>
            <a:r>
              <a:rPr lang="en-US" sz="1200" kern="1200" baseline="0" dirty="0" smtClean="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smtClean="0">
                <a:solidFill>
                  <a:schemeClr val="tx1"/>
                </a:solidFill>
                <a:latin typeface="+mn-lt"/>
                <a:ea typeface="+mn-ea"/>
                <a:cs typeface="+mn-cs"/>
              </a:rPr>
              <a:t>compare is made </a:t>
            </a:r>
            <a:r>
              <a:rPr lang="en-US" sz="1200" kern="1200" baseline="0" dirty="0" smtClean="0">
                <a:solidFill>
                  <a:schemeClr val="tx1"/>
                </a:solidFill>
                <a:latin typeface="+mn-lt"/>
                <a:ea typeface="+mn-ea"/>
                <a:cs typeface="+mn-cs"/>
              </a:rPr>
              <a:t>between a memory value and a test value; if the values are the same, a </a:t>
            </a:r>
            <a:r>
              <a:rPr lang="en-US" sz="1200" b="1" kern="1200" baseline="0" dirty="0" smtClean="0">
                <a:solidFill>
                  <a:schemeClr val="tx1"/>
                </a:solidFill>
                <a:latin typeface="+mn-lt"/>
                <a:ea typeface="+mn-ea"/>
                <a:cs typeface="+mn-cs"/>
              </a:rPr>
              <a:t>swap occurs. </a:t>
            </a:r>
            <a:r>
              <a:rPr lang="en-US" sz="1200" kern="1200" baseline="0" dirty="0" smtClean="0">
                <a:solidFill>
                  <a:schemeClr val="tx1"/>
                </a:solidFill>
                <a:latin typeface="+mn-lt"/>
                <a:ea typeface="+mn-ea"/>
                <a:cs typeface="+mn-cs"/>
              </a:rPr>
              <a:t>The entire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function is carried out atomically—that is, it is not subject to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smtClean="0">
                <a:solidFill>
                  <a:schemeClr val="tx1"/>
                </a:solidFill>
                <a:latin typeface="+mn-lt"/>
                <a:ea typeface="+mn-ea"/>
                <a:cs typeface="+mn-cs"/>
              </a:rPr>
              <a:t>sparc</a:t>
            </a:r>
            <a:r>
              <a:rPr lang="en-US" sz="1200" kern="1200" baseline="0" dirty="0" smtClean="0">
                <a:solidFill>
                  <a:schemeClr val="tx1"/>
                </a:solidFill>
                <a:latin typeface="+mn-lt"/>
                <a:ea typeface="+mn-ea"/>
                <a:cs typeface="+mn-cs"/>
              </a:rPr>
              <a:t>, IBM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smtClean="0">
                <a:solidFill>
                  <a:schemeClr val="tx1"/>
                </a:solidFill>
                <a:latin typeface="+mn-lt"/>
                <a:ea typeface="+mn-ea"/>
                <a:cs typeface="+mn-cs"/>
              </a:rPr>
              <a:t>busy waiting , </a:t>
            </a:r>
            <a:r>
              <a:rPr lang="en-US" sz="1200" kern="1200" baseline="0" dirty="0" smtClean="0">
                <a:solidFill>
                  <a:schemeClr val="tx1"/>
                </a:solidFill>
                <a:latin typeface="+mn-lt"/>
                <a:ea typeface="+mn-ea"/>
                <a:cs typeface="+mn-cs"/>
              </a:rPr>
              <a:t>or </a:t>
            </a:r>
            <a:r>
              <a:rPr lang="en-US" sz="1200" b="1" kern="1200" baseline="0" dirty="0" smtClean="0">
                <a:solidFill>
                  <a:schemeClr val="tx1"/>
                </a:solidFill>
                <a:latin typeface="+mn-lt"/>
                <a:ea typeface="+mn-ea"/>
                <a:cs typeface="+mn-cs"/>
              </a:rPr>
              <a:t>spin waiting </a:t>
            </a:r>
            <a:r>
              <a:rPr lang="en-US" sz="1200" b="0" kern="1200" baseline="0" dirty="0" smtClean="0">
                <a:solidFill>
                  <a:schemeClr val="tx1"/>
                </a:solidFill>
                <a:latin typeface="+mn-lt"/>
                <a:ea typeface="+mn-ea"/>
                <a:cs typeface="+mn-cs"/>
              </a:rPr>
              <a:t>, refers to a technique in which a process can do nothing until it gets </a:t>
            </a:r>
            <a:r>
              <a:rPr lang="en-US" sz="1200" kern="1200" baseline="0" dirty="0" smtClean="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smtClean="0">
                <a:solidFill>
                  <a:schemeClr val="tx1"/>
                </a:solidFill>
                <a:latin typeface="+mn-lt"/>
                <a:ea typeface="+mn-ea"/>
                <a:cs typeface="+mn-cs"/>
              </a:rPr>
              <a:t>bolt to 0; at this point one and only one of the waiting </a:t>
            </a:r>
            <a:r>
              <a:rPr lang="en-US" sz="1200" kern="1200" baseline="0" dirty="0" smtClean="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smtClean="0"/>
          </a:p>
          <a:p>
            <a:pPr lvl="0"/>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Figure 5.2b shows a mutual exclusion protocol based on the use of an exchange instruction. A shared variable </a:t>
            </a:r>
            <a:r>
              <a:rPr lang="en-US" sz="1200" i="1" kern="1200" baseline="0" dirty="0" smtClean="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smtClean="0">
                <a:solidFill>
                  <a:schemeClr val="tx1"/>
                </a:solidFill>
                <a:latin typeface="+mn-lt"/>
                <a:ea typeface="+mn-ea"/>
                <a:cs typeface="+mn-cs"/>
              </a:rPr>
              <a:t>is one that finds </a:t>
            </a:r>
            <a:r>
              <a:rPr lang="en-US" sz="1200" i="1" kern="1200" baseline="0" dirty="0" smtClean="0">
                <a:solidFill>
                  <a:schemeClr val="tx1"/>
                </a:solidFill>
                <a:latin typeface="+mn-lt"/>
                <a:ea typeface="+mn-ea"/>
                <a:cs typeface="+mn-cs"/>
              </a:rPr>
              <a:t>bolt equal to 0. It excludes all other processes from the critical section </a:t>
            </a:r>
            <a:r>
              <a:rPr lang="en-US" sz="1200" kern="1200" baseline="0" dirty="0" smtClean="0">
                <a:solidFill>
                  <a:schemeClr val="tx1"/>
                </a:solidFill>
                <a:latin typeface="+mn-lt"/>
                <a:ea typeface="+mn-ea"/>
                <a:cs typeface="+mn-cs"/>
              </a:rPr>
              <a:t>by setting </a:t>
            </a:r>
            <a:r>
              <a:rPr lang="en-US" sz="1200" i="1" kern="1200" baseline="0" dirty="0" smtClean="0">
                <a:solidFill>
                  <a:schemeClr val="tx1"/>
                </a:solidFill>
                <a:latin typeface="+mn-lt"/>
                <a:ea typeface="+mn-ea"/>
                <a:cs typeface="+mn-cs"/>
              </a:rPr>
              <a:t>bolt to 1. When a process leaves its critical section, it resets bolt to 0, </a:t>
            </a:r>
            <a:r>
              <a:rPr lang="en-US" sz="1200" kern="1200" baseline="0" dirty="0" smtClean="0">
                <a:solidFill>
                  <a:schemeClr val="tx1"/>
                </a:solidFill>
                <a:latin typeface="+mn-lt"/>
                <a:ea typeface="+mn-ea"/>
                <a:cs typeface="+mn-cs"/>
              </a:rPr>
              <a:t>allowing another process to gain access to its critical section.</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use of a special machine instruction to enforce mutual exclusion has a number of advantages:</a:t>
            </a:r>
          </a:p>
          <a:p>
            <a:r>
              <a:rPr lang="en-US" sz="1200" kern="1200" baseline="0" dirty="0" smtClean="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smtClean="0">
                <a:solidFill>
                  <a:schemeClr val="tx1"/>
                </a:solidFill>
                <a:latin typeface="+mn-lt"/>
                <a:ea typeface="+mn-ea"/>
                <a:cs typeface="+mn-cs"/>
              </a:rPr>
              <a:t>• It is simple and therefore easy to verify.</a:t>
            </a:r>
          </a:p>
          <a:p>
            <a:r>
              <a:rPr lang="en-US" sz="1200" kern="1200" baseline="0" dirty="0" smtClean="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some serious disadvantages: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Busy waiting is employed: </a:t>
            </a:r>
            <a:r>
              <a:rPr lang="en-US" sz="1200" b="0" kern="1200" baseline="0" dirty="0" smtClean="0">
                <a:solidFill>
                  <a:schemeClr val="tx1"/>
                </a:solidFill>
                <a:latin typeface="+mn-lt"/>
                <a:ea typeface="+mn-ea"/>
                <a:cs typeface="+mn-cs"/>
              </a:rPr>
              <a:t>Thus, while a process is waiting for access to a critical </a:t>
            </a:r>
            <a:r>
              <a:rPr lang="en-US" sz="1200" kern="1200" baseline="0" dirty="0" smtClean="0">
                <a:solidFill>
                  <a:schemeClr val="tx1"/>
                </a:solidFill>
                <a:latin typeface="+mn-lt"/>
                <a:ea typeface="+mn-ea"/>
                <a:cs typeface="+mn-cs"/>
              </a:rPr>
              <a:t>section, it continues to consume processor time.</a:t>
            </a:r>
          </a:p>
          <a:p>
            <a:pPr>
              <a:buFont typeface="Arial"/>
              <a:buChar char="•"/>
            </a:pPr>
            <a:endParaRPr lang="en-US" sz="1200" b="1" kern="1200" baseline="0" dirty="0" smtClean="0">
              <a:solidFill>
                <a:schemeClr val="tx1"/>
              </a:solidFill>
              <a:latin typeface="+mn-lt"/>
              <a:ea typeface="+mn-ea"/>
              <a:cs typeface="+mn-cs"/>
            </a:endParaRPr>
          </a:p>
          <a:p>
            <a:pPr>
              <a:buFont typeface="Arial"/>
              <a:buChar char="•"/>
            </a:pPr>
            <a:r>
              <a:rPr lang="en-US" sz="1200" b="1" kern="1200" baseline="0" dirty="0" smtClean="0">
                <a:solidFill>
                  <a:schemeClr val="tx1"/>
                </a:solidFill>
                <a:latin typeface="+mn-lt"/>
                <a:ea typeface="+mn-ea"/>
                <a:cs typeface="+mn-cs"/>
              </a:rPr>
              <a:t>Starvation is possible: </a:t>
            </a:r>
            <a:r>
              <a:rPr lang="en-US" sz="1200" b="0" kern="1200" baseline="0" dirty="0" smtClean="0">
                <a:solidFill>
                  <a:schemeClr val="tx1"/>
                </a:solidFill>
                <a:latin typeface="+mn-lt"/>
                <a:ea typeface="+mn-ea"/>
                <a:cs typeface="+mn-cs"/>
              </a:rPr>
              <a:t>When a process leaves a critical section and more than </a:t>
            </a:r>
            <a:r>
              <a:rPr lang="en-US" sz="1200" kern="1200" baseline="0" dirty="0" smtClean="0">
                <a:solidFill>
                  <a:schemeClr val="tx1"/>
                </a:solidFill>
                <a:latin typeface="+mn-lt"/>
                <a:ea typeface="+mn-ea"/>
                <a:cs typeface="+mn-cs"/>
              </a:rPr>
              <a:t>one process is waiting, the selection of a waiting process is arbitrary. Thus, some process could indefinitely be denied access.</a:t>
            </a:r>
          </a:p>
          <a:p>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Deadlock is possible: </a:t>
            </a:r>
            <a:r>
              <a:rPr lang="en-US" sz="1200" b="0" kern="1200" baseline="0" dirty="0" smtClean="0">
                <a:solidFill>
                  <a:schemeClr val="tx1"/>
                </a:solidFill>
                <a:latin typeface="+mn-lt"/>
                <a:ea typeface="+mn-ea"/>
                <a:cs typeface="+mn-cs"/>
              </a:rPr>
              <a:t>Consider the following scenario on a single-processor </a:t>
            </a:r>
            <a:r>
              <a:rPr lang="en-US" sz="1200" kern="1200" baseline="0" dirty="0" smtClean="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 To receive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 semaphore may be initialized to a nonnegative integer value.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a:t>
            </a:r>
            <a:r>
              <a:rPr lang="en-US" sz="1200" b="1" kern="1200" baseline="0" dirty="0" err="1" smtClean="0">
                <a:solidFill>
                  <a:schemeClr val="tx1"/>
                </a:solidFill>
                <a:latin typeface="+mn-lt"/>
                <a:ea typeface="+mn-ea"/>
                <a:cs typeface="+mn-cs"/>
              </a:rPr>
              <a:t>semWait</a:t>
            </a:r>
            <a:r>
              <a:rPr lang="en-US" sz="1200" b="1" kern="1200" baseline="0" dirty="0" smtClean="0">
                <a:solidFill>
                  <a:schemeClr val="tx1"/>
                </a:solidFill>
                <a:latin typeface="+mn-lt"/>
                <a:ea typeface="+mn-ea"/>
                <a:cs typeface="+mn-cs"/>
              </a:rPr>
              <a:t> operation decrements the semaphore value. </a:t>
            </a:r>
            <a:r>
              <a:rPr lang="en-US" sz="1200" b="0" kern="1200" baseline="0" dirty="0" smtClean="0">
                <a:solidFill>
                  <a:schemeClr val="tx1"/>
                </a:solidFill>
                <a:latin typeface="+mn-lt"/>
                <a:ea typeface="+mn-ea"/>
                <a:cs typeface="+mn-cs"/>
              </a:rPr>
              <a:t>If the value </a:t>
            </a:r>
            <a:r>
              <a:rPr lang="en-US" sz="1200" kern="1200" baseline="0" dirty="0" smtClean="0">
                <a:solidFill>
                  <a:schemeClr val="tx1"/>
                </a:solidFill>
                <a:latin typeface="+mn-lt"/>
                <a:ea typeface="+mn-ea"/>
                <a:cs typeface="+mn-cs"/>
              </a:rPr>
              <a:t>becomes negative, then the process executing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is blocked.</a:t>
            </a:r>
          </a:p>
          <a:p>
            <a:r>
              <a:rPr lang="en-US" sz="1200" kern="1200" baseline="0" dirty="0" smtClean="0">
                <a:solidFill>
                  <a:schemeClr val="tx1"/>
                </a:solidFill>
                <a:latin typeface="+mn-lt"/>
                <a:ea typeface="+mn-ea"/>
                <a:cs typeface="+mn-cs"/>
              </a:rPr>
              <a:t>Otherwise, the process continues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The </a:t>
            </a:r>
            <a:r>
              <a:rPr lang="en-US" sz="1200" b="1" kern="1200" baseline="0" dirty="0" err="1" smtClean="0">
                <a:solidFill>
                  <a:schemeClr val="tx1"/>
                </a:solidFill>
                <a:latin typeface="+mn-lt"/>
                <a:ea typeface="+mn-ea"/>
                <a:cs typeface="+mn-cs"/>
              </a:rPr>
              <a:t>semSignal</a:t>
            </a:r>
            <a:r>
              <a:rPr lang="en-US" sz="1200" b="1" kern="1200" baseline="0" dirty="0" smtClean="0">
                <a:solidFill>
                  <a:schemeClr val="tx1"/>
                </a:solidFill>
                <a:latin typeface="+mn-lt"/>
                <a:ea typeface="+mn-ea"/>
                <a:cs typeface="+mn-cs"/>
              </a:rPr>
              <a:t> operation increments the semaphore value</a:t>
            </a:r>
            <a:r>
              <a:rPr lang="en-US" sz="1200" b="0" kern="1200" baseline="0" dirty="0" smtClean="0">
                <a:solidFill>
                  <a:schemeClr val="tx1"/>
                </a:solidFill>
                <a:latin typeface="+mn-lt"/>
                <a:ea typeface="+mn-ea"/>
                <a:cs typeface="+mn-cs"/>
              </a:rPr>
              <a:t>. If the resulting </a:t>
            </a:r>
            <a:r>
              <a:rPr lang="en-US" sz="1200" kern="1200" baseline="0" dirty="0" smtClean="0">
                <a:solidFill>
                  <a:schemeClr val="tx1"/>
                </a:solidFill>
                <a:latin typeface="+mn-lt"/>
                <a:ea typeface="+mn-ea"/>
                <a:cs typeface="+mn-cs"/>
              </a:rPr>
              <a:t>value is less than or equal to zero, then a process blocked by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central themes of operating system design are all concerned with the management of processes and threads: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Multiprogramming: </a:t>
            </a:r>
            <a:r>
              <a:rPr lang="en-US" sz="1200" b="0" kern="1200" baseline="0" dirty="0" smtClean="0">
                <a:solidFill>
                  <a:schemeClr val="tx1"/>
                </a:solidFill>
                <a:latin typeface="+mn-lt"/>
                <a:ea typeface="+mn-ea"/>
                <a:cs typeface="+mn-cs"/>
              </a:rPr>
              <a:t>The management of multiple processes within a uniprocessor </a:t>
            </a:r>
            <a:r>
              <a:rPr lang="en-US" sz="1200" kern="1200" baseline="0" dirty="0" smtClean="0">
                <a:solidFill>
                  <a:schemeClr val="tx1"/>
                </a:solidFill>
                <a:latin typeface="+mn-lt"/>
                <a:ea typeface="+mn-ea"/>
                <a:cs typeface="+mn-cs"/>
              </a:rPr>
              <a:t>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Multiprocessing : </a:t>
            </a:r>
            <a:r>
              <a:rPr lang="en-US" sz="1200" b="0" kern="1200" baseline="0" dirty="0" smtClean="0">
                <a:solidFill>
                  <a:schemeClr val="tx1"/>
                </a:solidFill>
                <a:latin typeface="+mn-lt"/>
                <a:ea typeface="+mn-ea"/>
                <a:cs typeface="+mn-cs"/>
              </a:rPr>
              <a:t>The management of multiple processes within a multiprocessor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Distributed processing: </a:t>
            </a:r>
            <a:r>
              <a:rPr lang="en-US" sz="1200" b="0" kern="1200" baseline="0" dirty="0" smtClean="0">
                <a:solidFill>
                  <a:schemeClr val="tx1"/>
                </a:solidFill>
                <a:latin typeface="+mn-lt"/>
                <a:ea typeface="+mn-ea"/>
                <a:cs typeface="+mn-cs"/>
              </a:rPr>
              <a:t>The management of multiple processes executing on </a:t>
            </a:r>
            <a:r>
              <a:rPr lang="en-US" sz="1200" kern="1200" baseline="0" dirty="0" smtClean="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[DOWN08] points out three interesting consequences of the semaphore definition: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general, there is no way to know before a process decrements a semaphore whether it will block or not.</a:t>
            </a:r>
          </a:p>
          <a:p>
            <a:pPr>
              <a:buFont typeface="Arial"/>
              <a:buChar char="•"/>
            </a:pPr>
            <a:endParaRPr lang="en-US" sz="1200" kern="1200" baseline="0" dirty="0" smtClean="0">
              <a:solidFill>
                <a:schemeClr val="tx1"/>
              </a:solidFill>
              <a:latin typeface="+mn-lt"/>
              <a:ea typeface="+mn-ea"/>
              <a:cs typeface="+mn-cs"/>
            </a:endParaRPr>
          </a:p>
          <a:p>
            <a:pPr>
              <a:buFont typeface="Arial"/>
              <a:buChar char="•"/>
            </a:pPr>
            <a:r>
              <a:rPr lang="en-US" sz="1200" kern="1200" baseline="0" dirty="0" smtClean="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uniprocessor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5.4 . </a:t>
            </a:r>
            <a:r>
              <a:rPr lang="en-US" sz="1200" kern="1200" baseline="0" dirty="0" smtClean="0">
                <a:solidFill>
                  <a:schemeClr val="tx1"/>
                </a:solidFill>
                <a:latin typeface="+mn-lt"/>
                <a:ea typeface="+mn-ea"/>
                <a:cs typeface="+mn-cs"/>
              </a:rPr>
              <a:t>A binary semaphore may only take on the values 0 and 1 and can be defined by the following three operations: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binary semaphore may be initialized to 0 or 1.</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5.16).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concept related to the binary semaphore is the mutual exclusion lock</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a programming flag used to grab and release an object. When</a:t>
            </a:r>
          </a:p>
          <a:p>
            <a:r>
              <a:rPr lang="en-US" sz="1200" kern="1200" baseline="0" dirty="0" smtClean="0">
                <a:solidFill>
                  <a:schemeClr val="tx1"/>
                </a:solidFill>
                <a:latin typeface="+mn-lt"/>
                <a:ea typeface="+mn-ea"/>
                <a:cs typeface="+mn-cs"/>
              </a:rPr>
              <a:t>data are acquired that cannot be shared or processing is started that cannot be</a:t>
            </a:r>
          </a:p>
          <a:p>
            <a:r>
              <a:rPr lang="en-US" sz="1200" kern="1200" baseline="0" dirty="0" smtClean="0">
                <a:solidFill>
                  <a:schemeClr val="tx1"/>
                </a:solidFill>
                <a:latin typeface="+mn-lt"/>
                <a:ea typeface="+mn-ea"/>
                <a:cs typeface="+mn-cs"/>
              </a:rPr>
              <a:t>performed simultaneously elsewhere in the system,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lock (typically</a:t>
            </a:r>
          </a:p>
          <a:p>
            <a:r>
              <a:rPr lang="en-US" sz="1200" kern="1200" baseline="0" dirty="0" smtClean="0">
                <a:solidFill>
                  <a:schemeClr val="tx1"/>
                </a:solidFill>
                <a:latin typeface="+mn-lt"/>
                <a:ea typeface="+mn-ea"/>
                <a:cs typeface="+mn-cs"/>
              </a:rPr>
              <a:t>zero), which blocks other attempts to use it.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unlock</a:t>
            </a:r>
          </a:p>
          <a:p>
            <a:r>
              <a:rPr lang="en-US" sz="1200" kern="1200" baseline="0" dirty="0" smtClean="0">
                <a:solidFill>
                  <a:schemeClr val="tx1"/>
                </a:solidFill>
                <a:latin typeface="+mn-lt"/>
                <a:ea typeface="+mn-ea"/>
                <a:cs typeface="+mn-cs"/>
              </a:rPr>
              <a:t>when the data are no longer needed or the routine is finished. A key difference</a:t>
            </a:r>
          </a:p>
          <a:p>
            <a:r>
              <a:rPr lang="en-US" sz="1200" kern="1200" baseline="0" dirty="0" smtClean="0">
                <a:solidFill>
                  <a:schemeClr val="tx1"/>
                </a:solidFill>
                <a:latin typeface="+mn-lt"/>
                <a:ea typeface="+mn-ea"/>
                <a:cs typeface="+mn-cs"/>
              </a:rPr>
              <a:t>between the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and a binary semaphore is that the process that locks the</a:t>
            </a:r>
          </a:p>
          <a:p>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a:t>
            </a:r>
          </a:p>
          <a:p>
            <a:r>
              <a:rPr lang="en-US" sz="1200" kern="1200" baseline="0" dirty="0" smtClean="0">
                <a:solidFill>
                  <a:schemeClr val="tx1"/>
                </a:solidFill>
                <a:latin typeface="+mn-lt"/>
                <a:ea typeface="+mn-ea"/>
                <a:cs typeface="+mn-cs"/>
              </a:rPr>
              <a:t>contrast, it is possible for one process to lock a binary semaphore and for another</a:t>
            </a:r>
          </a:p>
          <a:p>
            <a:r>
              <a:rPr lang="en-US" sz="1200" kern="1200" baseline="0" dirty="0" smtClean="0">
                <a:solidFill>
                  <a:schemeClr val="tx1"/>
                </a:solidFill>
                <a:latin typeface="+mn-lt"/>
                <a:ea typeface="+mn-ea"/>
                <a:cs typeface="+mn-cs"/>
              </a:rPr>
              <a:t>to unlock it.</a:t>
            </a:r>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smtClean="0">
                <a:solidFill>
                  <a:schemeClr val="tx1"/>
                </a:solidFill>
                <a:latin typeface="+mn-lt"/>
                <a:ea typeface="+mn-ea"/>
                <a:cs typeface="+mn-cs"/>
              </a:rPr>
              <a:t>strong semaphore . </a:t>
            </a:r>
            <a:r>
              <a:rPr lang="en-US" sz="1200" b="0" kern="1200" baseline="0" dirty="0" smtClean="0">
                <a:solidFill>
                  <a:schemeClr val="tx1"/>
                </a:solidFill>
                <a:latin typeface="+mn-lt"/>
                <a:ea typeface="+mn-ea"/>
                <a:cs typeface="+mn-cs"/>
              </a:rPr>
              <a:t>A semaphore that does not specify the order in which processes </a:t>
            </a:r>
            <a:r>
              <a:rPr lang="en-US" sz="1200" kern="1200" baseline="0" dirty="0" smtClean="0">
                <a:solidFill>
                  <a:schemeClr val="tx1"/>
                </a:solidFill>
                <a:latin typeface="+mn-lt"/>
                <a:ea typeface="+mn-ea"/>
                <a:cs typeface="+mn-cs"/>
              </a:rPr>
              <a:t>are removed from the queue is a </a:t>
            </a:r>
            <a:r>
              <a:rPr lang="en-US" sz="1200" b="1" kern="1200" baseline="0" dirty="0" smtClean="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5.5  is an example of the operation of a strong semaphore. Here processes A, B, and C depend on a result from process D. Initially (1), A is running;</a:t>
            </a:r>
          </a:p>
          <a:p>
            <a:r>
              <a:rPr lang="en-US" sz="1200" kern="1200" baseline="0" dirty="0" smtClean="0">
                <a:solidFill>
                  <a:schemeClr val="tx1"/>
                </a:solidFill>
                <a:latin typeface="+mn-lt"/>
                <a:ea typeface="+mn-ea"/>
                <a:cs typeface="+mn-cs"/>
              </a:rPr>
              <a:t>B, C, and D are ready; and the semaphore count is 1, indicating that one of D’s results is available. When A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on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 </a:t>
            </a:r>
            <a:r>
              <a:rPr lang="en-US" sz="1200" kern="1200" baseline="0" dirty="0" smtClean="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and is blocked, allowing D to run (3). When D completes a new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5.6 shows a straightforward solution to the mutual exclusion problem using a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(compare Figure 5.1 ). Consider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identified in the array P (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all of which need access to the same resource. Each process has a critical section </a:t>
            </a:r>
            <a:r>
              <a:rPr lang="en-US" sz="1200" kern="1200" baseline="0" dirty="0" smtClean="0">
                <a:solidFill>
                  <a:schemeClr val="tx1"/>
                </a:solidFill>
                <a:latin typeface="+mn-lt"/>
                <a:ea typeface="+mn-ea"/>
                <a:cs typeface="+mn-cs"/>
              </a:rPr>
              <a:t>used to access the resource. In each process, a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is executed just before its critical section. If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no longer positive, no other process will be able to enter its critical 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semaphore is initialized to 1. Thus, the first process that executes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will be able to enter the critical section immediately,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When the process that initially entered its critical section departs,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5.7, based on one in [BACO03], shows a possible sequence for three</a:t>
            </a:r>
          </a:p>
          <a:p>
            <a:r>
              <a:rPr lang="en-US" sz="1200" kern="1200" baseline="0" dirty="0" smtClean="0">
                <a:solidFill>
                  <a:schemeClr val="tx1"/>
                </a:solidFill>
                <a:latin typeface="+mn-lt"/>
                <a:ea typeface="+mn-ea"/>
                <a:cs typeface="+mn-cs"/>
              </a:rPr>
              <a:t>processes using the mutual exclusion discipline of Figure 5.6. In this example three</a:t>
            </a:r>
          </a:p>
          <a:p>
            <a:r>
              <a:rPr lang="en-US" sz="1200" kern="1200" baseline="0" dirty="0" smtClean="0">
                <a:solidFill>
                  <a:schemeClr val="tx1"/>
                </a:solidFill>
                <a:latin typeface="+mn-lt"/>
                <a:ea typeface="+mn-ea"/>
                <a:cs typeface="+mn-cs"/>
              </a:rPr>
              <a:t>processes (A, B, C) access a shared resource protected by the semaphore lock .</a:t>
            </a:r>
          </a:p>
          <a:p>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(lock) ; because the semaphore has a value of 1 at</a:t>
            </a:r>
          </a:p>
          <a:p>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a:t>
            </a:r>
          </a:p>
          <a:p>
            <a:r>
              <a:rPr lang="en-US" sz="1200" kern="1200" baseline="0" dirty="0" smtClean="0">
                <a:solidFill>
                  <a:schemeClr val="tx1"/>
                </a:solidFill>
                <a:latin typeface="+mn-lt"/>
                <a:ea typeface="+mn-ea"/>
                <a:cs typeface="+mn-cs"/>
              </a:rPr>
              <a:t>the semaphore takes on the value 0. While A is in its critical section, both B and</a:t>
            </a:r>
          </a:p>
          <a:p>
            <a:r>
              <a:rPr lang="en-US" sz="1200" kern="1200" baseline="0" dirty="0" smtClean="0">
                <a:solidFill>
                  <a:schemeClr val="tx1"/>
                </a:solidFill>
                <a:latin typeface="+mn-lt"/>
                <a:ea typeface="+mn-ea"/>
                <a:cs typeface="+mn-cs"/>
              </a:rPr>
              <a:t>C perform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and are blocked pending the availability of the</a:t>
            </a:r>
          </a:p>
          <a:p>
            <a:r>
              <a:rPr lang="en-US" sz="1200" kern="1200" baseline="0" dirty="0" smtClean="0">
                <a:solidFill>
                  <a:schemeClr val="tx1"/>
                </a:solidFill>
                <a:latin typeface="+mn-lt"/>
                <a:ea typeface="+mn-ea"/>
                <a:cs typeface="+mn-cs"/>
              </a:rPr>
              <a:t>semaphore. When A exits its critical section and performs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(lock) , B,</a:t>
            </a:r>
          </a:p>
          <a:p>
            <a:r>
              <a:rPr lang="en-US" sz="1200" kern="1200" baseline="0" dirty="0" smtClean="0">
                <a:solidFill>
                  <a:schemeClr val="tx1"/>
                </a:solidFill>
                <a:latin typeface="+mn-lt"/>
                <a:ea typeface="+mn-ea"/>
                <a:cs typeface="+mn-cs"/>
              </a:rPr>
              <a:t>which was the first process in the queue, can now enter its critical section.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5.8 illustrates the structure of buffer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The producer can generate items and store them in the buffer at its own pace. Each time, an index ( </a:t>
            </a:r>
            <a:r>
              <a:rPr lang="en-US" sz="1200" i="1" kern="1200" baseline="0" dirty="0" smtClean="0">
                <a:solidFill>
                  <a:schemeClr val="tx1"/>
                </a:solidFill>
                <a:latin typeface="+mn-lt"/>
                <a:ea typeface="+mn-ea"/>
                <a:cs typeface="+mn-cs"/>
              </a:rPr>
              <a:t>in ) into the </a:t>
            </a:r>
            <a:r>
              <a:rPr lang="en-US" sz="1200" kern="1200" baseline="0" dirty="0" smtClean="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smtClean="0">
                <a:solidFill>
                  <a:schemeClr val="tx1"/>
                </a:solidFill>
                <a:latin typeface="+mn-lt"/>
                <a:ea typeface="+mn-ea"/>
                <a:cs typeface="+mn-cs"/>
              </a:rPr>
              <a:t>in &gt; out ) before proceeding.</a:t>
            </a:r>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Concurrency arises in three different contexts: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Multiple applications: </a:t>
            </a:r>
            <a:r>
              <a:rPr lang="en-US" sz="1200" b="0" kern="1200" baseline="0" dirty="0" smtClean="0">
                <a:solidFill>
                  <a:schemeClr val="tx1"/>
                </a:solidFill>
                <a:latin typeface="+mn-lt"/>
                <a:ea typeface="+mn-ea"/>
                <a:cs typeface="+mn-cs"/>
              </a:rPr>
              <a:t>Multiprogramming was invented to allow processing </a:t>
            </a:r>
            <a:r>
              <a:rPr lang="en-US" sz="1200" kern="1200" baseline="0" dirty="0" smtClean="0">
                <a:solidFill>
                  <a:schemeClr val="tx1"/>
                </a:solidFill>
                <a:latin typeface="+mn-lt"/>
                <a:ea typeface="+mn-ea"/>
                <a:cs typeface="+mn-cs"/>
              </a:rPr>
              <a:t>time to be dynamically shared among a number of active applications.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Structured applications: </a:t>
            </a:r>
            <a:r>
              <a:rPr lang="en-US" sz="1200" b="0" kern="1200" baseline="0" dirty="0" smtClean="0">
                <a:solidFill>
                  <a:schemeClr val="tx1"/>
                </a:solidFill>
                <a:latin typeface="+mn-lt"/>
                <a:ea typeface="+mn-ea"/>
                <a:cs typeface="+mn-cs"/>
              </a:rPr>
              <a:t>As an extension of the principles of modular design </a:t>
            </a:r>
            <a:r>
              <a:rPr lang="en-US" sz="1200" kern="1200" baseline="0" dirty="0" smtClean="0">
                <a:solidFill>
                  <a:schemeClr val="tx1"/>
                </a:solidFill>
                <a:latin typeface="+mn-lt"/>
                <a:ea typeface="+mn-ea"/>
                <a:cs typeface="+mn-cs"/>
              </a:rPr>
              <a:t>and structured programming, some applications can be effectively programmed as a set of concurrent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Operating system structure: </a:t>
            </a:r>
            <a:r>
              <a:rPr lang="en-US" sz="1200" b="0" kern="1200" baseline="0" dirty="0" smtClean="0">
                <a:solidFill>
                  <a:schemeClr val="tx1"/>
                </a:solidFill>
                <a:latin typeface="+mn-lt"/>
                <a:ea typeface="+mn-ea"/>
                <a:cs typeface="+mn-cs"/>
              </a:rPr>
              <a:t>The same structuring advantages apply to systems </a:t>
            </a:r>
            <a:r>
              <a:rPr lang="en-US" sz="1200" kern="1200" baseline="0" dirty="0" smtClean="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5.13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earlier, it is imperative that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5.14a shows the use of a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instruction.</a:t>
            </a:r>
          </a:p>
          <a:p>
            <a:r>
              <a:rPr lang="en-US" sz="1200" kern="1200" baseline="0" dirty="0" smtClean="0">
                <a:solidFill>
                  <a:schemeClr val="tx1"/>
                </a:solidFill>
                <a:latin typeface="+mn-lt"/>
                <a:ea typeface="+mn-ea"/>
                <a:cs typeface="+mn-cs"/>
              </a:rPr>
              <a:t>In this implementation, the semaphore is again a structure, as in Figure 5.3,</a:t>
            </a:r>
          </a:p>
          <a:p>
            <a:r>
              <a:rPr lang="en-US" sz="1200" kern="1200" baseline="0" dirty="0" smtClean="0">
                <a:solidFill>
                  <a:schemeClr val="tx1"/>
                </a:solidFill>
                <a:latin typeface="+mn-lt"/>
                <a:ea typeface="+mn-ea"/>
                <a:cs typeface="+mn-cs"/>
              </a:rPr>
              <a:t>but now includes a new integer component, </a:t>
            </a:r>
            <a:r>
              <a:rPr lang="en-US" sz="1200" kern="1200" baseline="0" dirty="0" err="1" smtClean="0">
                <a:solidFill>
                  <a:schemeClr val="tx1"/>
                </a:solidFill>
                <a:latin typeface="+mn-lt"/>
                <a:ea typeface="+mn-ea"/>
                <a:cs typeface="+mn-cs"/>
              </a:rPr>
              <a:t>s.flag</a:t>
            </a:r>
            <a:r>
              <a:rPr lang="en-US" sz="1200" kern="1200" baseline="0" dirty="0" smtClean="0">
                <a:solidFill>
                  <a:schemeClr val="tx1"/>
                </a:solidFill>
                <a:latin typeface="+mn-lt"/>
                <a:ea typeface="+mn-ea"/>
                <a:cs typeface="+mn-cs"/>
              </a:rPr>
              <a:t> . Admittedly, this involves a form</a:t>
            </a:r>
          </a:p>
          <a:p>
            <a:r>
              <a:rPr lang="en-US" sz="1200" kern="1200" baseline="0" dirty="0" smtClean="0">
                <a:solidFill>
                  <a:schemeClr val="tx1"/>
                </a:solidFill>
                <a:latin typeface="+mn-lt"/>
                <a:ea typeface="+mn-ea"/>
                <a:cs typeface="+mn-cs"/>
              </a:rPr>
              <a:t>of busy waiting. However,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are relatively</a:t>
            </a:r>
          </a:p>
          <a:p>
            <a:r>
              <a:rPr lang="en-US" sz="1200" kern="1200" baseline="0" dirty="0" smtClean="0">
                <a:solidFill>
                  <a:schemeClr val="tx1"/>
                </a:solidFill>
                <a:latin typeface="+mn-lt"/>
                <a:ea typeface="+mn-ea"/>
                <a:cs typeface="+mn-cs"/>
              </a:rPr>
              <a:t>short, so the amount of busy waiting involved should be minor.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single-processor system, it is possible to inhibit interrupts for the duration</a:t>
            </a:r>
          </a:p>
          <a:p>
            <a:r>
              <a:rPr lang="en-US" sz="1200" kern="1200" baseline="0" dirty="0" smtClean="0">
                <a:solidFill>
                  <a:schemeClr val="tx1"/>
                </a:solidFill>
                <a:latin typeface="+mn-lt"/>
                <a:ea typeface="+mn-ea"/>
                <a:cs typeface="+mn-cs"/>
              </a:rPr>
              <a:t>of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as suggested in Figure 5.14b. Once</a:t>
            </a:r>
          </a:p>
          <a:p>
            <a:r>
              <a:rPr lang="en-US" sz="1200" kern="1200" baseline="0" dirty="0" smtClean="0">
                <a:solidFill>
                  <a:schemeClr val="tx1"/>
                </a:solidFill>
                <a:latin typeface="+mn-lt"/>
                <a:ea typeface="+mn-ea"/>
                <a:cs typeface="+mn-cs"/>
              </a:rPr>
              <a:t>again, the relatively short duration of these operations means that this approach is</a:t>
            </a:r>
          </a:p>
          <a:p>
            <a:r>
              <a:rPr lang="en-US" sz="1200" kern="1200" baseline="0" dirty="0" smtClean="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chief characteristics of a monitor are the following: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process enters the monitor by invoking one of its procedures.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monitor supports synchronization by the use of </a:t>
            </a:r>
            <a:r>
              <a:rPr lang="en-US" sz="1200" b="1" kern="1200" baseline="0" dirty="0" smtClean="0">
                <a:solidFill>
                  <a:schemeClr val="tx1"/>
                </a:solidFill>
                <a:latin typeface="+mn-lt"/>
                <a:ea typeface="+mn-ea"/>
                <a:cs typeface="+mn-cs"/>
              </a:rPr>
              <a:t>condition variables that are </a:t>
            </a:r>
            <a:r>
              <a:rPr lang="en-US" sz="1200" kern="1200" baseline="0" dirty="0" smtClean="0">
                <a:solidFill>
                  <a:schemeClr val="tx1"/>
                </a:solidFill>
                <a:latin typeface="+mn-lt"/>
                <a:ea typeface="+mn-ea"/>
                <a:cs typeface="+mn-cs"/>
              </a:rPr>
              <a:t>contained within the monitor and accessible only within the monitor. Condition variables are a special data type in monitors, which are operated on by two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cwait(c</a:t>
            </a:r>
            <a:r>
              <a:rPr lang="en-US" sz="1200" kern="1200" baseline="0" dirty="0" smtClean="0">
                <a:solidFill>
                  <a:schemeClr val="tx1"/>
                </a:solidFill>
                <a:latin typeface="+mn-lt"/>
                <a:ea typeface="+mn-ea"/>
                <a:cs typeface="+mn-cs"/>
              </a:rPr>
              <a:t>) : Suspend execution of the calling process on condition </a:t>
            </a:r>
            <a:r>
              <a:rPr lang="en-US" sz="1200" i="1" kern="1200" baseline="0" dirty="0" smtClean="0">
                <a:solidFill>
                  <a:schemeClr val="tx1"/>
                </a:solidFill>
                <a:latin typeface="+mn-lt"/>
                <a:ea typeface="+mn-ea"/>
                <a:cs typeface="+mn-cs"/>
              </a:rPr>
              <a:t>c . The monitor </a:t>
            </a:r>
            <a:r>
              <a:rPr lang="en-US" sz="1200" kern="1200" baseline="0" dirty="0" smtClean="0">
                <a:solidFill>
                  <a:schemeClr val="tx1"/>
                </a:solidFill>
                <a:latin typeface="+mn-lt"/>
                <a:ea typeface="+mn-ea"/>
                <a:cs typeface="+mn-cs"/>
              </a:rPr>
              <a:t>is now available for use by another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csignal(c</a:t>
            </a:r>
            <a:r>
              <a:rPr lang="en-US" sz="1200" kern="1200" baseline="0" dirty="0" smtClean="0">
                <a:solidFill>
                  <a:schemeClr val="tx1"/>
                </a:solidFill>
                <a:latin typeface="+mn-lt"/>
                <a:ea typeface="+mn-ea"/>
                <a:cs typeface="+mn-cs"/>
              </a:rPr>
              <a:t>) : Resume execution of some process blocked after a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monitor </a:t>
            </a:r>
            <a:r>
              <a:rPr lang="en-US" sz="1200" i="1" kern="1200" baseline="0" dirty="0" smtClean="0">
                <a:solidFill>
                  <a:schemeClr val="tx1"/>
                </a:solidFill>
                <a:latin typeface="+mn-lt"/>
                <a:ea typeface="+mn-ea"/>
                <a:cs typeface="+mn-cs"/>
              </a:rPr>
              <a:t>wait and signal operations are different from those for the </a:t>
            </a:r>
            <a:r>
              <a:rPr lang="en-US" sz="1200" kern="1200" baseline="0" dirty="0" smtClean="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Table 5.1 lists some key terms</a:t>
            </a:r>
          </a:p>
          <a:p>
            <a:r>
              <a:rPr lang="en-US" sz="1200" kern="1200" baseline="0" dirty="0" smtClean="0">
                <a:solidFill>
                  <a:schemeClr val="tx1"/>
                </a:solidFill>
                <a:latin typeface="+mn-lt"/>
                <a:ea typeface="+mn-ea"/>
                <a:cs typeface="+mn-cs"/>
              </a:rPr>
              <a:t>related to concurrency. A set of animations that illustrate concepts in this chapter is</a:t>
            </a:r>
          </a:p>
          <a:p>
            <a:r>
              <a:rPr lang="en-US" sz="1200" kern="1200" baseline="0" dirty="0" smtClean="0">
                <a:solidFill>
                  <a:schemeClr val="tx1"/>
                </a:solidFill>
                <a:latin typeface="+mn-lt"/>
                <a:ea typeface="+mn-ea"/>
                <a:cs typeface="+mn-cs"/>
              </a:rPr>
              <a:t>available online. Click on the rotating globe at this book’s Web site at </a:t>
            </a:r>
            <a:r>
              <a:rPr lang="en-US" sz="1200" kern="1200" baseline="0" dirty="0" err="1" smtClean="0">
                <a:solidFill>
                  <a:schemeClr val="tx1"/>
                </a:solidFill>
                <a:latin typeface="+mn-lt"/>
                <a:ea typeface="+mn-ea"/>
                <a:cs typeface="+mn-cs"/>
              </a:rPr>
              <a:t>WilliamStallings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com/OS/OS7e.html for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smtClean="0">
                <a:solidFill>
                  <a:schemeClr val="tx1"/>
                </a:solidFill>
                <a:latin typeface="+mn-lt"/>
                <a:ea typeface="+mn-ea"/>
                <a:cs typeface="+mn-cs"/>
              </a:rPr>
              <a:t>cond</a:t>
            </a:r>
            <a:r>
              <a:rPr lang="en-US" sz="1200" b="1" kern="1200" baseline="0" dirty="0" smtClean="0">
                <a:solidFill>
                  <a:schemeClr val="tx1"/>
                </a:solidFill>
                <a:latin typeface="+mn-lt"/>
                <a:ea typeface="+mn-ea"/>
                <a:cs typeface="+mn-cs"/>
              </a:rPr>
              <a:t> ): </a:t>
            </a:r>
            <a:r>
              <a:rPr lang="en-US" sz="1200" b="1" i="1" kern="1200" baseline="0" dirty="0" err="1" smtClean="0">
                <a:solidFill>
                  <a:schemeClr val="tx1"/>
                </a:solidFill>
                <a:latin typeface="+mn-lt"/>
                <a:ea typeface="+mn-ea"/>
                <a:cs typeface="+mn-cs"/>
              </a:rPr>
              <a:t>notfull</a:t>
            </a:r>
            <a:r>
              <a:rPr lang="en-US" sz="1200" b="1" i="1" kern="1200" baseline="0" dirty="0" smtClean="0">
                <a:solidFill>
                  <a:schemeClr val="tx1"/>
                </a:solidFill>
                <a:latin typeface="+mn-lt"/>
                <a:ea typeface="+mn-ea"/>
                <a:cs typeface="+mn-cs"/>
              </a:rPr>
              <a:t> is true when there is room to add at least one character to the </a:t>
            </a:r>
            <a:r>
              <a:rPr lang="en-US" sz="1200" kern="1200" baseline="0" dirty="0" smtClean="0">
                <a:solidFill>
                  <a:schemeClr val="tx1"/>
                </a:solidFill>
                <a:latin typeface="+mn-lt"/>
                <a:ea typeface="+mn-ea"/>
                <a:cs typeface="+mn-cs"/>
              </a:rPr>
              <a:t>buffer, and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is true when there is at least one character in the buffer.</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smtClean="0">
                <a:solidFill>
                  <a:schemeClr val="tx1"/>
                </a:solidFill>
                <a:latin typeface="+mn-lt"/>
                <a:ea typeface="+mn-ea"/>
                <a:cs typeface="+mn-cs"/>
              </a:rPr>
              <a:t>buffer . The </a:t>
            </a:r>
            <a:r>
              <a:rPr lang="en-US" sz="1200" kern="1200" baseline="0" dirty="0" smtClean="0">
                <a:solidFill>
                  <a:schemeClr val="tx1"/>
                </a:solidFill>
                <a:latin typeface="+mn-lt"/>
                <a:ea typeface="+mn-ea"/>
                <a:cs typeface="+mn-cs"/>
              </a:rPr>
              <a:t>procedure first checks the condition </a:t>
            </a:r>
            <a:r>
              <a:rPr lang="en-US" sz="1200" i="1" kern="1200" baseline="0" dirty="0" err="1" smtClean="0">
                <a:solidFill>
                  <a:schemeClr val="tx1"/>
                </a:solidFill>
                <a:latin typeface="+mn-lt"/>
                <a:ea typeface="+mn-ea"/>
                <a:cs typeface="+mn-cs"/>
              </a:rPr>
              <a:t>notfull</a:t>
            </a:r>
            <a:r>
              <a:rPr lang="en-US" sz="1200" i="1" kern="1200" baseline="0" dirty="0" smtClean="0">
                <a:solidFill>
                  <a:schemeClr val="tx1"/>
                </a:solidFill>
                <a:latin typeface="+mn-lt"/>
                <a:ea typeface="+mn-ea"/>
                <a:cs typeface="+mn-cs"/>
              </a:rPr>
              <a:t> to determine if there is space available </a:t>
            </a:r>
            <a:r>
              <a:rPr lang="en-US" sz="1200" kern="1200" baseline="0" dirty="0" smtClean="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condition. A similar description can be made of the </a:t>
            </a:r>
            <a:r>
              <a:rPr lang="en-US" sz="1200" kern="1200" baseline="0" dirty="0" smtClean="0">
                <a:solidFill>
                  <a:schemeClr val="tx1"/>
                </a:solidFill>
                <a:latin typeface="+mn-lt"/>
                <a:ea typeface="+mn-ea"/>
                <a:cs typeface="+mn-cs"/>
              </a:rPr>
              <a:t>consumer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in Figure 5.16 , a process exits the monitor immediately after executing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If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only appear as the last operation executed by a monitor procedure.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there are no processes waiting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then the execution of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has no effect.</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with semaphores, it is possible to make mistakes in the synchronization function</a:t>
            </a:r>
          </a:p>
          <a:p>
            <a:r>
              <a:rPr lang="en-US" sz="1200" kern="1200" baseline="0" dirty="0" smtClean="0">
                <a:solidFill>
                  <a:schemeClr val="tx1"/>
                </a:solidFill>
                <a:latin typeface="+mn-lt"/>
                <a:ea typeface="+mn-ea"/>
                <a:cs typeface="+mn-cs"/>
              </a:rPr>
              <a:t>of monitors. For example, if either of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functions in the </a:t>
            </a:r>
            <a:r>
              <a:rPr lang="en-US" sz="1200" kern="1200" baseline="0" dirty="0" err="1" smtClean="0">
                <a:solidFill>
                  <a:schemeClr val="tx1"/>
                </a:solidFill>
                <a:latin typeface="+mn-lt"/>
                <a:ea typeface="+mn-ea"/>
                <a:cs typeface="+mn-cs"/>
              </a:rPr>
              <a:t>boundedbuffer</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monitor are omitted, then processes entering the corresponding condition</a:t>
            </a:r>
          </a:p>
          <a:p>
            <a:r>
              <a:rPr lang="en-US" sz="1200" kern="1200" baseline="0" dirty="0" smtClean="0">
                <a:solidFill>
                  <a:schemeClr val="tx1"/>
                </a:solidFill>
                <a:latin typeface="+mn-lt"/>
                <a:ea typeface="+mn-ea"/>
                <a:cs typeface="+mn-cs"/>
              </a:rPr>
              <a:t>queue are permanently hung up. The advantage that monitors have over semaphores</a:t>
            </a:r>
          </a:p>
          <a:p>
            <a:r>
              <a:rPr lang="en-US" sz="1200" kern="1200" baseline="0" dirty="0" smtClean="0">
                <a:solidFill>
                  <a:schemeClr val="tx1"/>
                </a:solidFill>
                <a:latin typeface="+mn-lt"/>
                <a:ea typeface="+mn-ea"/>
                <a:cs typeface="+mn-cs"/>
              </a:rPr>
              <a:t>is that all of the synchronization functions are confined to the monitor. Therefore, it</a:t>
            </a:r>
          </a:p>
          <a:p>
            <a:r>
              <a:rPr lang="en-US" sz="1200" kern="1200" baseline="0" dirty="0" smtClean="0">
                <a:solidFill>
                  <a:schemeClr val="tx1"/>
                </a:solidFill>
                <a:latin typeface="+mn-lt"/>
                <a:ea typeface="+mn-ea"/>
                <a:cs typeface="+mn-cs"/>
              </a:rPr>
              <a:t>is easier to verify that the synchronization has been done correctly and to detect bugs.</a:t>
            </a:r>
          </a:p>
          <a:p>
            <a:r>
              <a:rPr lang="en-US" sz="1200" kern="1200" baseline="0" dirty="0" smtClean="0">
                <a:solidFill>
                  <a:schemeClr val="tx1"/>
                </a:solidFill>
                <a:latin typeface="+mn-lt"/>
                <a:ea typeface="+mn-ea"/>
                <a:cs typeface="+mn-cs"/>
              </a:rPr>
              <a:t>Furthermore, once a monitor is correctly programmed, access to the protected resource</a:t>
            </a:r>
          </a:p>
          <a:p>
            <a:r>
              <a:rPr lang="en-US" sz="1200" kern="1200" baseline="0" dirty="0" smtClean="0">
                <a:solidFill>
                  <a:schemeClr val="tx1"/>
                </a:solidFill>
                <a:latin typeface="+mn-lt"/>
                <a:ea typeface="+mn-ea"/>
                <a:cs typeface="+mn-cs"/>
              </a:rPr>
              <a:t>is correct for access from all processes. In contrast, with semaphores, resource access is</a:t>
            </a:r>
          </a:p>
          <a:p>
            <a:r>
              <a:rPr lang="en-US" sz="1200" kern="1200" baseline="0" dirty="0" smtClean="0">
                <a:solidFill>
                  <a:schemeClr val="tx1"/>
                </a:solidFill>
                <a:latin typeface="+mn-lt"/>
                <a:ea typeface="+mn-ea"/>
                <a:cs typeface="+mn-cs"/>
              </a:rPr>
              <a:t>correct only if all of the processes that access the resource are programmed correctly.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 Hoare’s definition of monitors [HOAR74] requires that if there is at least one process</a:t>
            </a:r>
          </a:p>
          <a:p>
            <a:r>
              <a:rPr lang="en-US" sz="1200" kern="1200" baseline="0" dirty="0" smtClean="0">
                <a:solidFill>
                  <a:schemeClr val="tx1"/>
                </a:solidFill>
                <a:latin typeface="+mn-lt"/>
                <a:ea typeface="+mn-ea"/>
                <a:cs typeface="+mn-cs"/>
              </a:rPr>
              <a:t>in a condition queue, a process from that queue runs immediately when another</a:t>
            </a:r>
          </a:p>
          <a:p>
            <a:r>
              <a:rPr lang="en-US" sz="1200" kern="1200" baseline="0" dirty="0" smtClean="0">
                <a:solidFill>
                  <a:schemeClr val="tx1"/>
                </a:solidFill>
                <a:latin typeface="+mn-lt"/>
                <a:ea typeface="+mn-ea"/>
                <a:cs typeface="+mn-cs"/>
              </a:rPr>
              <a:t>process issues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for that condition. Thus, the process issuing the</a:t>
            </a:r>
          </a:p>
          <a:p>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must either immediately exit the monitor or be blocked on the monitor.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Lampson and </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developed a different definition of monitors for the</a:t>
            </a:r>
          </a:p>
          <a:p>
            <a:r>
              <a:rPr lang="en-US" sz="1200" kern="1200" baseline="0" dirty="0" smtClean="0">
                <a:solidFill>
                  <a:schemeClr val="tx1"/>
                </a:solidFill>
                <a:latin typeface="+mn-lt"/>
                <a:ea typeface="+mn-ea"/>
                <a:cs typeface="+mn-cs"/>
              </a:rPr>
              <a:t>language Mesa [LAMP80]. Their approach overcomes the problems just listed</a:t>
            </a:r>
          </a:p>
          <a:p>
            <a:r>
              <a:rPr lang="en-US" sz="1200" kern="1200" baseline="0" dirty="0" smtClean="0">
                <a:solidFill>
                  <a:schemeClr val="tx1"/>
                </a:solidFill>
                <a:latin typeface="+mn-lt"/>
                <a:ea typeface="+mn-ea"/>
                <a:cs typeface="+mn-cs"/>
              </a:rPr>
              <a:t>and supports several useful extensions. The Mesa monitor structure is also used in</a:t>
            </a:r>
          </a:p>
          <a:p>
            <a:r>
              <a:rPr lang="en-US" sz="1200" kern="1200" baseline="0" dirty="0" smtClean="0">
                <a:solidFill>
                  <a:schemeClr val="tx1"/>
                </a:solidFill>
                <a:latin typeface="+mn-lt"/>
                <a:ea typeface="+mn-ea"/>
                <a:cs typeface="+mn-cs"/>
              </a:rPr>
              <a:t>the Modula-3 systems programming language [NELS91]. In Mesa, the </a:t>
            </a:r>
            <a:r>
              <a:rPr lang="en-US" sz="1200" kern="1200" baseline="0" dirty="0" err="1" smtClean="0">
                <a:solidFill>
                  <a:schemeClr val="tx1"/>
                </a:solidFill>
                <a:latin typeface="+mn-lt"/>
                <a:ea typeface="+mn-ea"/>
                <a:cs typeface="+mn-cs"/>
              </a:rPr>
              <a:t>csignal</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primitive is replaced by </a:t>
            </a:r>
            <a:r>
              <a:rPr lang="en-US" sz="1200" kern="1200" baseline="0" dirty="0" err="1" smtClean="0">
                <a:solidFill>
                  <a:schemeClr val="tx1"/>
                </a:solidFill>
                <a:latin typeface="+mn-lt"/>
                <a:ea typeface="+mn-ea"/>
                <a:cs typeface="+mn-cs"/>
              </a:rPr>
              <a:t>cnotify</a:t>
            </a:r>
            <a:r>
              <a:rPr lang="en-US" sz="1200" kern="1200" baseline="0" dirty="0" smtClean="0">
                <a:solidFill>
                  <a:schemeClr val="tx1"/>
                </a:solidFill>
                <a:latin typeface="+mn-lt"/>
                <a:ea typeface="+mn-ea"/>
                <a:cs typeface="+mn-cs"/>
              </a:rPr>
              <a:t> , with the following interpretation: When a process</a:t>
            </a:r>
          </a:p>
          <a:p>
            <a:r>
              <a:rPr lang="en-US" sz="1200" kern="1200" baseline="0" dirty="0" smtClean="0">
                <a:solidFill>
                  <a:schemeClr val="tx1"/>
                </a:solidFill>
                <a:latin typeface="+mn-lt"/>
                <a:ea typeface="+mn-ea"/>
                <a:cs typeface="+mn-cs"/>
              </a:rPr>
              <a:t>executing in a monitor executes </a:t>
            </a:r>
            <a:r>
              <a:rPr lang="en-US" sz="1200" kern="1200" baseline="0" dirty="0" err="1" smtClean="0">
                <a:solidFill>
                  <a:schemeClr val="tx1"/>
                </a:solidFill>
                <a:latin typeface="+mn-lt"/>
                <a:ea typeface="+mn-ea"/>
                <a:cs typeface="+mn-cs"/>
              </a:rPr>
              <a:t>cnotify(x</a:t>
            </a:r>
            <a:r>
              <a:rPr lang="en-US" sz="1200" kern="1200" baseline="0" dirty="0" smtClean="0">
                <a:solidFill>
                  <a:schemeClr val="tx1"/>
                </a:solidFill>
                <a:latin typeface="+mn-lt"/>
                <a:ea typeface="+mn-ea"/>
                <a:cs typeface="+mn-cs"/>
              </a:rPr>
              <a:t>),  it causes the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condition queue</a:t>
            </a:r>
          </a:p>
          <a:p>
            <a:r>
              <a:rPr lang="en-US" sz="1200" kern="1200" baseline="0" dirty="0" smtClean="0">
                <a:solidFill>
                  <a:schemeClr val="tx1"/>
                </a:solidFill>
                <a:latin typeface="+mn-lt"/>
                <a:ea typeface="+mn-ea"/>
                <a:cs typeface="+mn-cs"/>
              </a:rPr>
              <a:t>to be notified, but the signaling process continues to execute. The result of the notification</a:t>
            </a:r>
          </a:p>
          <a:p>
            <a:r>
              <a:rPr lang="en-US" sz="1200" kern="1200" baseline="0" dirty="0" smtClean="0">
                <a:solidFill>
                  <a:schemeClr val="tx1"/>
                </a:solidFill>
                <a:latin typeface="+mn-lt"/>
                <a:ea typeface="+mn-ea"/>
                <a:cs typeface="+mn-cs"/>
              </a:rPr>
              <a:t>is that the process at the head of the condition queue will be resumed at</a:t>
            </a:r>
          </a:p>
          <a:p>
            <a:r>
              <a:rPr lang="en-US" sz="1200" kern="1200" baseline="0" dirty="0" smtClean="0">
                <a:solidFill>
                  <a:schemeClr val="tx1"/>
                </a:solidFill>
                <a:latin typeface="+mn-lt"/>
                <a:ea typeface="+mn-ea"/>
                <a:cs typeface="+mn-cs"/>
              </a:rPr>
              <a:t>some convenient future time when the monitor is available. However, because there</a:t>
            </a:r>
          </a:p>
          <a:p>
            <a:r>
              <a:rPr lang="en-US" sz="1200" kern="1200" baseline="0" dirty="0" smtClean="0">
                <a:solidFill>
                  <a:schemeClr val="tx1"/>
                </a:solidFill>
                <a:latin typeface="+mn-lt"/>
                <a:ea typeface="+mn-ea"/>
                <a:cs typeface="+mn-cs"/>
              </a:rPr>
              <a:t>is no guarantee that some other process will not enter the monitor before the waiting</a:t>
            </a:r>
          </a:p>
          <a:p>
            <a:r>
              <a:rPr lang="en-US" sz="1200" kern="1200" baseline="0" dirty="0" smtClean="0">
                <a:solidFill>
                  <a:schemeClr val="tx1"/>
                </a:solidFill>
                <a:latin typeface="+mn-lt"/>
                <a:ea typeface="+mn-ea"/>
                <a:cs typeface="+mn-cs"/>
              </a:rPr>
              <a:t>process, the waiting process must recheck the condition. For example, the procedures</a:t>
            </a:r>
          </a:p>
          <a:p>
            <a:r>
              <a:rPr lang="en-US" sz="1200" kern="1200" baseline="0" dirty="0" smtClean="0">
                <a:solidFill>
                  <a:schemeClr val="tx1"/>
                </a:solidFill>
                <a:latin typeface="+mn-lt"/>
                <a:ea typeface="+mn-ea"/>
                <a:cs typeface="+mn-cs"/>
              </a:rPr>
              <a:t>in the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monitor would now have the code of Figure 5.17.</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 advantage of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monitors over Hoare monitors is that the</a:t>
            </a:r>
          </a:p>
          <a:p>
            <a:r>
              <a:rPr lang="en-US" sz="1200" kern="1200" baseline="0" dirty="0" smtClean="0">
                <a:solidFill>
                  <a:schemeClr val="tx1"/>
                </a:solidFill>
                <a:latin typeface="+mn-lt"/>
                <a:ea typeface="+mn-ea"/>
                <a:cs typeface="+mn-cs"/>
              </a:rPr>
              <a:t>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 is less prone to error. In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a:t>
            </a:r>
          </a:p>
          <a:p>
            <a:r>
              <a:rPr lang="en-US" sz="1200" kern="1200" baseline="0" dirty="0" smtClean="0">
                <a:solidFill>
                  <a:schemeClr val="tx1"/>
                </a:solidFill>
                <a:latin typeface="+mn-lt"/>
                <a:ea typeface="+mn-ea"/>
                <a:cs typeface="+mn-cs"/>
              </a:rPr>
              <a:t>because each procedure checks the monitor variable after being signaled, with the</a:t>
            </a:r>
          </a:p>
          <a:p>
            <a:r>
              <a:rPr lang="en-US" sz="1200" kern="1200" baseline="0" dirty="0" smtClean="0">
                <a:solidFill>
                  <a:schemeClr val="tx1"/>
                </a:solidFill>
                <a:latin typeface="+mn-lt"/>
                <a:ea typeface="+mn-ea"/>
                <a:cs typeface="+mn-cs"/>
              </a:rPr>
              <a:t>use of the while  construct, a process can signal or broadcast incorrectly without causing</a:t>
            </a:r>
          </a:p>
          <a:p>
            <a:r>
              <a:rPr lang="en-US" sz="1200" kern="1200" baseline="0" dirty="0" smtClean="0">
                <a:solidFill>
                  <a:schemeClr val="tx1"/>
                </a:solidFill>
                <a:latin typeface="+mn-lt"/>
                <a:ea typeface="+mn-ea"/>
                <a:cs typeface="+mn-cs"/>
              </a:rPr>
              <a:t>an error in the signaled program. The signaled program will check the relevant</a:t>
            </a:r>
          </a:p>
          <a:p>
            <a:r>
              <a:rPr lang="en-US" sz="1200" kern="1200" baseline="0" dirty="0" smtClean="0">
                <a:solidFill>
                  <a:schemeClr val="tx1"/>
                </a:solidFill>
                <a:latin typeface="+mn-lt"/>
                <a:ea typeface="+mn-ea"/>
                <a:cs typeface="+mn-cs"/>
              </a:rPr>
              <a:t>variable and, if the desired condition is not met, continue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advantage of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 is that it lends itself to a</a:t>
            </a:r>
          </a:p>
          <a:p>
            <a:r>
              <a:rPr lang="en-US" sz="1200" kern="1200" baseline="0" dirty="0" smtClean="0">
                <a:solidFill>
                  <a:schemeClr val="tx1"/>
                </a:solidFill>
                <a:latin typeface="+mn-lt"/>
                <a:ea typeface="+mn-ea"/>
                <a:cs typeface="+mn-cs"/>
              </a:rPr>
              <a:t>more modular approach to program construction.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send (destination, message)</a:t>
            </a:r>
          </a:p>
          <a:p>
            <a:r>
              <a:rPr lang="en-US" sz="1200" kern="1200" baseline="0" dirty="0" smtClean="0">
                <a:solidFill>
                  <a:schemeClr val="tx1"/>
                </a:solidFill>
                <a:latin typeface="+mn-lt"/>
                <a:ea typeface="+mn-ea"/>
                <a:cs typeface="+mn-cs"/>
              </a:rPr>
              <a:t>receive (source,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smtClean="0">
                <a:solidFill>
                  <a:schemeClr val="tx1"/>
                </a:solidFill>
                <a:latin typeface="+mn-lt"/>
                <a:ea typeface="+mn-ea"/>
                <a:cs typeface="+mn-cs"/>
              </a:rPr>
              <a:t>message to another process </a:t>
            </a:r>
            <a:r>
              <a:rPr lang="en-US" sz="1200" kern="1200" baseline="0" dirty="0" smtClean="0">
                <a:solidFill>
                  <a:schemeClr val="tx1"/>
                </a:solidFill>
                <a:latin typeface="+mn-lt"/>
                <a:ea typeface="+mn-ea"/>
                <a:cs typeface="+mn-cs"/>
              </a:rPr>
              <a:t>designated by a </a:t>
            </a:r>
            <a:r>
              <a:rPr lang="en-US" sz="1200" i="1" kern="1200" baseline="0" dirty="0" smtClean="0">
                <a:solidFill>
                  <a:schemeClr val="tx1"/>
                </a:solidFill>
                <a:latin typeface="+mn-lt"/>
                <a:ea typeface="+mn-ea"/>
                <a:cs typeface="+mn-cs"/>
              </a:rPr>
              <a:t>destination . A process receives information by executing the </a:t>
            </a:r>
            <a:r>
              <a:rPr lang="en-US" sz="1200" kern="1200" baseline="0" dirty="0" smtClean="0">
                <a:solidFill>
                  <a:schemeClr val="tx1"/>
                </a:solidFill>
                <a:latin typeface="+mn-lt"/>
                <a:ea typeface="+mn-ea"/>
                <a:cs typeface="+mn-cs"/>
              </a:rPr>
              <a:t>receive primitive, indicating the </a:t>
            </a:r>
            <a:r>
              <a:rPr lang="en-US" sz="1200" i="1" kern="1200" baseline="0" dirty="0" smtClean="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a message has previously been sent, the message is received and execution </a:t>
            </a:r>
            <a:r>
              <a:rPr lang="en-US" sz="1200" kern="1200" baseline="0" dirty="0" smtClean="0">
                <a:solidFill>
                  <a:schemeClr val="tx1"/>
                </a:solidFill>
                <a:latin typeface="+mn-lt"/>
                <a:ea typeface="+mn-ea"/>
                <a:cs typeface="+mn-cs"/>
              </a:rPr>
              <a:t>continues.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there is no waiting message, then either (a) the process is blocked until</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message arrives, or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both the sender and receiver can be blocking or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Blocking send, blocking receive: </a:t>
            </a:r>
            <a:r>
              <a:rPr lang="en-US" sz="1200" b="0" kern="1200" baseline="0" dirty="0" smtClean="0">
                <a:solidFill>
                  <a:schemeClr val="tx1"/>
                </a:solidFill>
                <a:latin typeface="+mn-lt"/>
                <a:ea typeface="+mn-ea"/>
                <a:cs typeface="+mn-cs"/>
              </a:rPr>
              <a:t>Both the sender and receiver are blocked until </a:t>
            </a:r>
            <a:r>
              <a:rPr lang="en-US" sz="1200" kern="1200" baseline="0" dirty="0" smtClean="0">
                <a:solidFill>
                  <a:schemeClr val="tx1"/>
                </a:solidFill>
                <a:latin typeface="+mn-lt"/>
                <a:ea typeface="+mn-ea"/>
                <a:cs typeface="+mn-cs"/>
              </a:rPr>
              <a:t>the message is delivered; this is sometimes referred to as a </a:t>
            </a:r>
            <a:r>
              <a:rPr lang="en-US" sz="1200" i="1" kern="1200" baseline="0" dirty="0" smtClean="0">
                <a:solidFill>
                  <a:schemeClr val="tx1"/>
                </a:solidFill>
                <a:latin typeface="+mn-lt"/>
                <a:ea typeface="+mn-ea"/>
                <a:cs typeface="+mn-cs"/>
              </a:rPr>
              <a:t>rendezvous . This </a:t>
            </a:r>
            <a:r>
              <a:rPr lang="en-US" sz="1200" kern="1200" baseline="0" dirty="0" smtClean="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blocking receive: </a:t>
            </a:r>
            <a:r>
              <a:rPr lang="en-US" sz="1200" b="0" kern="1200" baseline="0" dirty="0" smtClean="0">
                <a:solidFill>
                  <a:schemeClr val="tx1"/>
                </a:solidFill>
                <a:latin typeface="+mn-lt"/>
                <a:ea typeface="+mn-ea"/>
                <a:cs typeface="+mn-cs"/>
              </a:rPr>
              <a:t>Although the sender may continue on, </a:t>
            </a:r>
            <a:r>
              <a:rPr lang="en-US" sz="1200" kern="1200" baseline="0" dirty="0" smtClean="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receive: </a:t>
            </a:r>
            <a:r>
              <a:rPr lang="en-US" sz="1200" b="0" kern="1200" baseline="0" dirty="0" smtClean="0">
                <a:solidFill>
                  <a:schemeClr val="tx1"/>
                </a:solidFill>
                <a:latin typeface="+mn-lt"/>
                <a:ea typeface="+mn-ea"/>
                <a:cs typeface="+mn-cs"/>
              </a:rPr>
              <a:t>Neither party is required to wait.</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smtClean="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smtClean="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smtClean="0">
                <a:solidFill>
                  <a:schemeClr val="tx1"/>
                </a:solidFill>
                <a:latin typeface="+mn-lt"/>
                <a:ea typeface="+mn-ea"/>
                <a:cs typeface="+mn-cs"/>
              </a:rPr>
              <a:t>one-to-one </a:t>
            </a:r>
            <a:r>
              <a:rPr lang="en-US" sz="1200" b="0" kern="1200" baseline="0" dirty="0" smtClean="0">
                <a:solidFill>
                  <a:schemeClr val="tx1"/>
                </a:solidFill>
                <a:latin typeface="+mn-lt"/>
                <a:ea typeface="+mn-ea"/>
                <a:cs typeface="+mn-cs"/>
              </a:rPr>
              <a:t>relationship allows a private communications </a:t>
            </a:r>
            <a:r>
              <a:rPr lang="en-US" sz="1200" kern="1200" baseline="0" dirty="0" smtClean="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smtClean="0">
                <a:solidFill>
                  <a:schemeClr val="tx1"/>
                </a:solidFill>
                <a:latin typeface="+mn-lt"/>
                <a:ea typeface="+mn-ea"/>
                <a:cs typeface="+mn-cs"/>
              </a:rPr>
              <a:t>many-to-one </a:t>
            </a:r>
            <a:r>
              <a:rPr lang="en-US" sz="1200" b="0" kern="1200" baseline="0" dirty="0" smtClean="0">
                <a:solidFill>
                  <a:schemeClr val="tx1"/>
                </a:solidFill>
                <a:latin typeface="+mn-lt"/>
                <a:ea typeface="+mn-ea"/>
                <a:cs typeface="+mn-cs"/>
              </a:rPr>
              <a:t>relationship is useful</a:t>
            </a:r>
          </a:p>
          <a:p>
            <a:r>
              <a:rPr lang="en-US" sz="1200" kern="1200" baseline="0" dirty="0" smtClean="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smtClean="0">
                <a:solidFill>
                  <a:schemeClr val="tx1"/>
                </a:solidFill>
                <a:latin typeface="+mn-lt"/>
                <a:ea typeface="+mn-ea"/>
                <a:cs typeface="+mn-cs"/>
              </a:rPr>
              <a:t>port . A </a:t>
            </a:r>
            <a:r>
              <a:rPr lang="en-US" sz="1200" b="1" i="1" kern="1200" baseline="0" dirty="0" smtClean="0">
                <a:solidFill>
                  <a:schemeClr val="tx1"/>
                </a:solidFill>
                <a:latin typeface="+mn-lt"/>
                <a:ea typeface="+mn-ea"/>
                <a:cs typeface="+mn-cs"/>
              </a:rPr>
              <a:t>one-to-many </a:t>
            </a:r>
            <a:r>
              <a:rPr lang="en-US" sz="1200" kern="1200" baseline="0" dirty="0" smtClean="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smtClean="0">
                <a:solidFill>
                  <a:schemeClr val="tx1"/>
                </a:solidFill>
                <a:latin typeface="+mn-lt"/>
                <a:ea typeface="+mn-ea"/>
                <a:cs typeface="+mn-cs"/>
              </a:rPr>
              <a:t>many-to-many </a:t>
            </a:r>
            <a:r>
              <a:rPr lang="en-US" sz="1200" b="0" kern="1200" baseline="0" dirty="0" smtClean="0">
                <a:solidFill>
                  <a:schemeClr val="tx1"/>
                </a:solidFill>
                <a:latin typeface="+mn-lt"/>
                <a:ea typeface="+mn-ea"/>
                <a:cs typeface="+mn-cs"/>
              </a:rPr>
              <a:t>relationship allows multiple server processes to provide concurrent </a:t>
            </a:r>
            <a:r>
              <a:rPr lang="en-US" sz="1200" kern="1200" baseline="0" dirty="0" smtClean="0">
                <a:solidFill>
                  <a:schemeClr val="tx1"/>
                </a:solidFill>
                <a:latin typeface="+mn-lt"/>
                <a:ea typeface="+mn-ea"/>
                <a:cs typeface="+mn-cs"/>
              </a:rPr>
              <a:t>service to multiple clients.</a:t>
            </a:r>
          </a:p>
          <a:p>
            <a:endParaRPr lang="en-NZ" b="1" dirty="0" smtClean="0"/>
          </a:p>
          <a:p>
            <a:r>
              <a:rPr lang="en-NZ" b="1" dirty="0" smtClean="0"/>
              <a:t>1) A one-to-one relationship </a:t>
            </a:r>
          </a:p>
          <a:p>
            <a:pPr lvl="1">
              <a:buFont typeface="Arial" pitchFamily="34" charset="0"/>
              <a:buChar char="•"/>
            </a:pPr>
            <a:r>
              <a:rPr lang="en-NZ" b="1" dirty="0" smtClean="0"/>
              <a:t> </a:t>
            </a:r>
            <a:r>
              <a:rPr lang="en-NZ" dirty="0" smtClean="0"/>
              <a:t>allows a private communications link to be set up between two processes. </a:t>
            </a:r>
          </a:p>
          <a:p>
            <a:pPr lvl="1">
              <a:buFont typeface="Arial" pitchFamily="34" charset="0"/>
              <a:buChar char="•"/>
            </a:pPr>
            <a:r>
              <a:rPr lang="en-NZ" dirty="0" smtClean="0"/>
              <a:t>This insulates their interaction from erroneous interference from other processes.</a:t>
            </a:r>
          </a:p>
          <a:p>
            <a:pPr lvl="0">
              <a:buFont typeface="Arial" pitchFamily="34" charset="0"/>
              <a:buNone/>
            </a:pPr>
            <a:endParaRPr lang="en-NZ" dirty="0" smtClean="0"/>
          </a:p>
          <a:p>
            <a:r>
              <a:rPr lang="en-NZ" sz="1200" b="1" kern="1200" baseline="0" dirty="0" smtClean="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smtClean="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smtClean="0">
                <a:solidFill>
                  <a:schemeClr val="tx1"/>
                </a:solidFill>
                <a:latin typeface="+mn-lt"/>
                <a:ea typeface="+mn-ea"/>
                <a:cs typeface="+mn-cs"/>
              </a:rPr>
              <a:t> In this case, the mailbox is often referred to as a </a:t>
            </a:r>
            <a:r>
              <a:rPr lang="en-NZ" sz="1200" i="1" kern="1200" baseline="0" dirty="0" smtClean="0">
                <a:solidFill>
                  <a:schemeClr val="tx1"/>
                </a:solidFill>
                <a:latin typeface="+mn-lt"/>
                <a:ea typeface="+mn-ea"/>
                <a:cs typeface="+mn-cs"/>
              </a:rPr>
              <a:t>port.</a:t>
            </a:r>
          </a:p>
          <a:p>
            <a:endParaRPr lang="en-NZ" sz="1200" b="1" kern="1200" baseline="0" dirty="0" smtClean="0">
              <a:solidFill>
                <a:schemeClr val="tx1"/>
              </a:solidFill>
              <a:latin typeface="+mn-lt"/>
              <a:ea typeface="+mn-ea"/>
              <a:cs typeface="+mn-cs"/>
            </a:endParaRPr>
          </a:p>
          <a:p>
            <a:r>
              <a:rPr lang="en-NZ" sz="1200" b="1" kern="1200" baseline="0" dirty="0" smtClean="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smtClean="0">
                <a:solidFill>
                  <a:schemeClr val="tx1"/>
                </a:solidFill>
                <a:latin typeface="+mn-lt"/>
                <a:ea typeface="+mn-ea"/>
                <a:cs typeface="+mn-cs"/>
              </a:rPr>
              <a:t> </a:t>
            </a:r>
            <a:r>
              <a:rPr lang="en-NZ" sz="1200" kern="1200" baseline="0" dirty="0" smtClean="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smtClean="0">
              <a:solidFill>
                <a:schemeClr val="tx1"/>
              </a:solidFill>
              <a:latin typeface="+mn-lt"/>
              <a:ea typeface="+mn-ea"/>
              <a:cs typeface="+mn-cs"/>
            </a:endParaRPr>
          </a:p>
          <a:p>
            <a:pPr lvl="0">
              <a:buFont typeface="Arial" pitchFamily="34" charset="0"/>
              <a:buNone/>
            </a:pPr>
            <a:r>
              <a:rPr lang="en-NZ" sz="1200" b="1" kern="1200" baseline="0" dirty="0" smtClean="0">
                <a:solidFill>
                  <a:schemeClr val="tx1"/>
                </a:solidFill>
                <a:latin typeface="+mn-lt"/>
                <a:ea typeface="+mn-ea"/>
                <a:cs typeface="+mn-cs"/>
              </a:rPr>
              <a:t>4) A many-to-many relationship </a:t>
            </a:r>
          </a:p>
          <a:p>
            <a:pPr lvl="1">
              <a:buFont typeface="Arial" pitchFamily="34" charset="0"/>
              <a:buChar char="•"/>
            </a:pPr>
            <a:r>
              <a:rPr lang="en-NZ" sz="1200" b="0" kern="1200" baseline="0" dirty="0" smtClean="0">
                <a:solidFill>
                  <a:schemeClr val="tx1"/>
                </a:solidFill>
                <a:latin typeface="+mn-lt"/>
                <a:ea typeface="+mn-ea"/>
                <a:cs typeface="+mn-cs"/>
              </a:rPr>
              <a:t>allows multiple server processes </a:t>
            </a:r>
            <a:r>
              <a:rPr lang="en-NZ" sz="1200" kern="1200" baseline="0" dirty="0" smtClean="0">
                <a:solidFill>
                  <a:schemeClr val="tx1"/>
                </a:solidFill>
                <a:latin typeface="+mn-lt"/>
                <a:ea typeface="+mn-ea"/>
                <a:cs typeface="+mn-cs"/>
              </a:rPr>
              <a:t>to provide concurrent service to multiple clients.</a:t>
            </a:r>
          </a:p>
          <a:p>
            <a:pPr lvl="0">
              <a:buFont typeface="Arial" pitchFamily="34" charset="0"/>
              <a:buNone/>
            </a:pPr>
            <a:endParaRPr lang="en-US" dirty="0" smtClean="0"/>
          </a:p>
          <a:p>
            <a:r>
              <a:rPr lang="en-US" sz="1200" kern="1200" baseline="0" dirty="0" smtClean="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format of the message depends on the objectives of the messaging facility and whether the facility runs on a single computer or on a distributed system. For some 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5.19 shows a typical message format for operating systems that support variable-length messages.</a:t>
            </a:r>
            <a:endParaRPr lang="en-NZ" sz="1200" kern="1200" baseline="0" dirty="0" smtClean="0">
              <a:solidFill>
                <a:schemeClr val="tx1"/>
              </a:solidFill>
              <a:latin typeface="+mn-lt"/>
              <a:ea typeface="+mn-ea"/>
              <a:cs typeface="+mn-cs"/>
            </a:endParaRPr>
          </a:p>
          <a:p>
            <a:r>
              <a:rPr lang="en-NZ" sz="1200" kern="1200" baseline="0" dirty="0" smtClean="0">
                <a:solidFill>
                  <a:schemeClr val="tx1"/>
                </a:solidFill>
                <a:latin typeface="+mn-lt"/>
                <a:ea typeface="+mn-ea"/>
                <a:cs typeface="+mn-cs"/>
              </a:rPr>
              <a:t>The message is divided into two parts: </a:t>
            </a:r>
          </a:p>
          <a:p>
            <a:pPr lvl="1"/>
            <a:r>
              <a:rPr lang="en-NZ" sz="1200" b="1" kern="1200" baseline="0" dirty="0" smtClean="0">
                <a:solidFill>
                  <a:schemeClr val="tx1"/>
                </a:solidFill>
                <a:latin typeface="+mn-lt"/>
                <a:ea typeface="+mn-ea"/>
                <a:cs typeface="+mn-cs"/>
              </a:rPr>
              <a:t>a header</a:t>
            </a:r>
            <a:r>
              <a:rPr lang="en-NZ" sz="1200" kern="1200" baseline="0" dirty="0" smtClean="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smtClean="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smtClean="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smtClean="0">
                <a:solidFill>
                  <a:schemeClr val="tx1"/>
                </a:solidFill>
                <a:latin typeface="+mn-lt"/>
                <a:ea typeface="+mn-ea"/>
                <a:cs typeface="+mn-cs"/>
              </a:rPr>
              <a:t>a body</a:t>
            </a:r>
            <a:r>
              <a:rPr lang="en-NZ" sz="1200" kern="1200" baseline="0" dirty="0" smtClean="0">
                <a:solidFill>
                  <a:schemeClr val="tx1"/>
                </a:solidFill>
                <a:latin typeface="+mn-lt"/>
                <a:ea typeface="+mn-ea"/>
                <a:cs typeface="+mn-cs"/>
              </a:rPr>
              <a:t>, which contains the actual contents of the message.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Any number of readers may simultaneously read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Only one writer at a time may write to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readers, one additional semaphore is needed. A long queue must not be allowed to build up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otherwise writers will not be able to jump the queue. Therefore, only one reader is allowed to queue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with any additional readers queuing on semaphore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 immediately before waiting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a:p>
            <a:r>
              <a:rPr lang="en-US" sz="1200" kern="1200" baseline="0" dirty="0" smtClean="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that inhibits all readers while there is at least one writer desiring access to the data area</a:t>
            </a:r>
          </a:p>
          <a:p>
            <a:r>
              <a:rPr lang="en-US" sz="1200" kern="1200" baseline="0" dirty="0" smtClean="0">
                <a:solidFill>
                  <a:schemeClr val="tx1"/>
                </a:solidFill>
                <a:latin typeface="+mn-lt"/>
                <a:ea typeface="+mn-ea"/>
                <a:cs typeface="+mn-cs"/>
              </a:rPr>
              <a:t>• A variable </a:t>
            </a:r>
            <a:r>
              <a:rPr lang="en-US" sz="1200" kern="1200" baseline="0" dirty="0" err="1" smtClean="0">
                <a:solidFill>
                  <a:schemeClr val="tx1"/>
                </a:solidFill>
                <a:latin typeface="+mn-lt"/>
                <a:ea typeface="+mn-ea"/>
                <a:cs typeface="+mn-cs"/>
              </a:rPr>
              <a:t>writecount</a:t>
            </a:r>
            <a:r>
              <a:rPr lang="en-US" sz="1200" kern="1200" baseline="0" dirty="0" smtClean="0">
                <a:solidFill>
                  <a:schemeClr val="tx1"/>
                </a:solidFill>
                <a:latin typeface="+mn-lt"/>
                <a:ea typeface="+mn-ea"/>
                <a:cs typeface="+mn-cs"/>
              </a:rPr>
              <a:t> that controls the setting of </a:t>
            </a:r>
            <a:r>
              <a:rPr lang="en-US" sz="1200" kern="1200" baseline="0" dirty="0" err="1" smtClean="0">
                <a:solidFill>
                  <a:schemeClr val="tx1"/>
                </a:solidFill>
                <a:latin typeface="+mn-lt"/>
                <a:ea typeface="+mn-ea"/>
                <a:cs typeface="+mn-cs"/>
              </a:rPr>
              <a:t>rsem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y</a:t>
            </a:r>
            <a:r>
              <a:rPr lang="en-US" sz="1200" kern="1200" baseline="0" dirty="0" smtClean="0">
                <a:solidFill>
                  <a:schemeClr val="tx1"/>
                </a:solidFill>
                <a:latin typeface="+mn-lt"/>
                <a:ea typeface="+mn-ea"/>
                <a:cs typeface="+mn-cs"/>
              </a:rPr>
              <a:t> that controls the updating of </a:t>
            </a:r>
            <a:r>
              <a:rPr lang="en-US" sz="1200" kern="1200" baseline="0" dirty="0" err="1" smtClean="0">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following difficulties arise: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sharing of global resources is fraught with peril. </a:t>
            </a:r>
            <a:r>
              <a:rPr lang="en-US" sz="1200" b="0" kern="1200" baseline="0" dirty="0" smtClean="0">
                <a:solidFill>
                  <a:schemeClr val="tx1"/>
                </a:solidFill>
                <a:latin typeface="+mn-lt"/>
                <a:ea typeface="+mn-ea"/>
                <a:cs typeface="+mn-cs"/>
              </a:rPr>
              <a:t>For example, if two processes </a:t>
            </a:r>
            <a:r>
              <a:rPr lang="en-US" sz="1200" kern="1200" baseline="0" dirty="0" smtClean="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It is difficult for the OS to manage the allocation of resources optimally. </a:t>
            </a:r>
            <a:r>
              <a:rPr lang="en-US" sz="1200" b="0" kern="1200" baseline="0" dirty="0" smtClean="0">
                <a:solidFill>
                  <a:schemeClr val="tx1"/>
                </a:solidFill>
                <a:latin typeface="+mn-lt"/>
                <a:ea typeface="+mn-ea"/>
                <a:cs typeface="+mn-cs"/>
              </a:rPr>
              <a:t>For</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becomes very difficult to locate a programming error </a:t>
            </a:r>
            <a:r>
              <a:rPr lang="en-US" sz="1200" b="0" kern="1200" baseline="0" dirty="0" smtClean="0">
                <a:solidFill>
                  <a:schemeClr val="tx1"/>
                </a:solidFill>
                <a:latin typeface="+mn-lt"/>
                <a:ea typeface="+mn-ea"/>
                <a:cs typeface="+mn-cs"/>
              </a:rPr>
              <a:t>because results are </a:t>
            </a:r>
            <a:r>
              <a:rPr lang="en-US" sz="1200" kern="1200" baseline="0" dirty="0" smtClean="0">
                <a:solidFill>
                  <a:schemeClr val="tx1"/>
                </a:solidFill>
                <a:latin typeface="+mn-lt"/>
                <a:ea typeface="+mn-ea"/>
                <a:cs typeface="+mn-cs"/>
              </a:rPr>
              <a:t>typically not deterministic and reproducible (e.g., see [LEBL87, CARR89, SHEN02] for a discussion of this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smtClean="0">
                <a:solidFill>
                  <a:schemeClr val="tx1"/>
                </a:solidFill>
                <a:latin typeface="+mn-lt"/>
                <a:ea typeface="+mn-ea"/>
                <a:cs typeface="+mn-cs"/>
              </a:rPr>
              <a:t>count is used, which is initialized to some number greater </a:t>
            </a:r>
            <a:r>
              <a:rPr lang="en-US" sz="1200" kern="1200" baseline="0" dirty="0" smtClean="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&gt; 0, then no writer is waiting and there may or may not be readers </a:t>
            </a:r>
            <a:r>
              <a:rPr lang="en-US" sz="1200" kern="1200" baseline="0" dirty="0" smtClean="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 0, then the only request outstanding is a write request. Allow the </a:t>
            </a:r>
            <a:r>
              <a:rPr lang="en-US" sz="1200" kern="1200" baseline="0" dirty="0" smtClean="0">
                <a:solidFill>
                  <a:schemeClr val="tx1"/>
                </a:solidFill>
                <a:latin typeface="+mn-lt"/>
                <a:ea typeface="+mn-ea"/>
                <a:cs typeface="+mn-cs"/>
              </a:rPr>
              <a:t>writer to proceed and wait for a “finished”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i="1" kern="1200" baseline="0" dirty="0" smtClean="0">
                <a:solidFill>
                  <a:schemeClr val="tx1"/>
                </a:solidFill>
                <a:latin typeface="+mn-lt"/>
                <a:ea typeface="+mn-ea"/>
                <a:cs typeface="+mn-cs"/>
              </a:rPr>
              <a:t>count &lt; 0, then a writer has made a request and is being made to wait </a:t>
            </a:r>
            <a:r>
              <a:rPr lang="en-US" sz="1200" kern="1200" baseline="0" dirty="0" smtClean="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a:t>
            </a:r>
            <a:r>
              <a:rPr lang="en-US" smtClean="0"/>
              <a:t>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61</a:t>
            </a:fld>
            <a:endParaRPr lang="en-US" dirty="0">
              <a:solidFill>
                <a:prstClr val="black"/>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our second example, consider two process, P3 and P4, that share global variables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and c , with initial values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1 and c = 2 . At some point in its execution, P3 executes the assignment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and at some point in its execution, P4 executes the assignment c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3 and c = 5 . If P4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4 and c = 3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What design and management issues are raised by the existence of concurrency?</a:t>
            </a:r>
          </a:p>
          <a:p>
            <a:r>
              <a:rPr lang="en-US" sz="1200" kern="1200" baseline="0" dirty="0" smtClean="0">
                <a:solidFill>
                  <a:schemeClr val="tx1"/>
                </a:solidFill>
                <a:latin typeface="+mn-lt"/>
                <a:ea typeface="+mn-ea"/>
                <a:cs typeface="+mn-cs"/>
              </a:rPr>
              <a:t>We can list the following concerns: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OS must be able to keep track of the various processes. </a:t>
            </a:r>
            <a:r>
              <a:rPr lang="en-US" sz="1200" b="0" kern="1200" baseline="0" dirty="0" smtClean="0">
                <a:solidFill>
                  <a:schemeClr val="tx1"/>
                </a:solidFill>
                <a:latin typeface="+mn-lt"/>
                <a:ea typeface="+mn-ea"/>
                <a:cs typeface="+mn-cs"/>
              </a:rPr>
              <a:t>This is done with </a:t>
            </a:r>
            <a:r>
              <a:rPr lang="en-US" sz="1200" kern="1200" baseline="0" dirty="0" smtClean="0">
                <a:solidFill>
                  <a:schemeClr val="tx1"/>
                </a:solidFill>
                <a:latin typeface="+mn-lt"/>
                <a:ea typeface="+mn-ea"/>
                <a:cs typeface="+mn-cs"/>
              </a:rPr>
              <a:t>the use of process control blocks and was described in Chapter 4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OS must allocate and de-allocate various resources for each active process.</a:t>
            </a:r>
          </a:p>
          <a:p>
            <a:r>
              <a:rPr lang="en-US" sz="1200" kern="1200" baseline="0" dirty="0" smtClean="0">
                <a:solidFill>
                  <a:schemeClr val="tx1"/>
                </a:solidFill>
                <a:latin typeface="+mn-lt"/>
                <a:ea typeface="+mn-ea"/>
                <a:cs typeface="+mn-cs"/>
              </a:rPr>
              <a:t>At times, multiple processes want access to the same resource. These resources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Processor time: </a:t>
            </a:r>
            <a:r>
              <a:rPr lang="en-US" sz="1200" b="0" kern="1200" baseline="0" dirty="0" smtClean="0">
                <a:solidFill>
                  <a:schemeClr val="tx1"/>
                </a:solidFill>
                <a:latin typeface="+mn-lt"/>
                <a:ea typeface="+mn-ea"/>
                <a:cs typeface="+mn-cs"/>
              </a:rPr>
              <a:t>This is the scheduling function, discussed in Part Four.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a:t>
            </a:r>
            <a:r>
              <a:rPr lang="en-US" sz="1200" b="0" kern="1200" baseline="0" dirty="0" smtClean="0">
                <a:solidFill>
                  <a:schemeClr val="tx1"/>
                </a:solidFill>
                <a:latin typeface="+mn-lt"/>
                <a:ea typeface="+mn-ea"/>
                <a:cs typeface="+mn-cs"/>
              </a:rPr>
              <a:t>: Most operating systems use a virtual memory scheme. The topic </a:t>
            </a:r>
            <a:r>
              <a:rPr lang="en-US" sz="1200" kern="1200" baseline="0" dirty="0" smtClean="0">
                <a:solidFill>
                  <a:schemeClr val="tx1"/>
                </a:solidFill>
                <a:latin typeface="+mn-lt"/>
                <a:ea typeface="+mn-ea"/>
                <a:cs typeface="+mn-cs"/>
              </a:rPr>
              <a:t>is addressed in Part Three.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Files: </a:t>
            </a:r>
            <a:r>
              <a:rPr lang="en-US" sz="1200" b="0" kern="1200" baseline="0" dirty="0" smtClean="0">
                <a:solidFill>
                  <a:schemeClr val="tx1"/>
                </a:solidFill>
                <a:latin typeface="+mn-lt"/>
                <a:ea typeface="+mn-ea"/>
                <a:cs typeface="+mn-cs"/>
              </a:rPr>
              <a:t>Discussed in Chapter 12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devices: </a:t>
            </a:r>
            <a:r>
              <a:rPr lang="en-US" sz="1200" b="0" kern="1200" baseline="0" dirty="0" smtClean="0">
                <a:solidFill>
                  <a:schemeClr val="tx1"/>
                </a:solidFill>
                <a:latin typeface="+mn-lt"/>
                <a:ea typeface="+mn-ea"/>
                <a:cs typeface="+mn-cs"/>
              </a:rPr>
              <a:t>Discussed in Chapter 11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The OS must protect the data and physical resources of each process against</a:t>
            </a:r>
          </a:p>
          <a:p>
            <a:r>
              <a:rPr lang="en-US" sz="1200" kern="1200" baseline="0" dirty="0" smtClean="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The functioning of a process, and the output it produces, must be independent </a:t>
            </a:r>
          </a:p>
          <a:p>
            <a:r>
              <a:rPr lang="en-US" sz="1200" kern="1200" baseline="0" dirty="0" smtClean="0">
                <a:solidFill>
                  <a:schemeClr val="tx1"/>
                </a:solidFill>
                <a:latin typeface="+mn-lt"/>
                <a:ea typeface="+mn-ea"/>
                <a:cs typeface="+mn-cs"/>
              </a:rPr>
              <a:t>of the speed at which its execution is carried out relative to the speed of other</a:t>
            </a:r>
          </a:p>
          <a:p>
            <a:r>
              <a:rPr lang="en-US" sz="1200" kern="1200" baseline="0" dirty="0" smtClean="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can classify the ways in which processes interact on the basis of the degree to which they are aware of each other’s existence. Table 5.2 lists three possible degrees of awareness plus the consequences of each: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unaware of each other: These are independent processes that are not</a:t>
            </a:r>
          </a:p>
          <a:p>
            <a:r>
              <a:rPr lang="en-US" sz="1200" kern="1200" baseline="0" dirty="0" smtClean="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a:t>
            </a:r>
            <a:r>
              <a:rPr lang="en-US" sz="1200" b="1" kern="1200" baseline="0" dirty="0" smtClean="0">
                <a:solidFill>
                  <a:schemeClr val="tx1"/>
                </a:solidFill>
                <a:latin typeface="+mn-lt"/>
                <a:ea typeface="+mn-ea"/>
                <a:cs typeface="+mn-cs"/>
              </a:rPr>
              <a:t>competition for resources. For </a:t>
            </a:r>
            <a:r>
              <a:rPr lang="en-US" sz="1200" kern="1200" baseline="0" dirty="0" smtClean="0">
                <a:solidFill>
                  <a:schemeClr val="tx1"/>
                </a:solidFill>
                <a:latin typeface="+mn-lt"/>
                <a:ea typeface="+mn-ea"/>
                <a:cs typeface="+mn-cs"/>
              </a:rPr>
              <a:t>example, two independent applications may both want to access the same disk or file or printer. The OS must regulate these accesses.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indirectly aware of each other: These are processes that are not necessarily</a:t>
            </a:r>
          </a:p>
          <a:p>
            <a:r>
              <a:rPr lang="en-US" sz="1200" kern="1200" baseline="0" dirty="0" smtClean="0">
                <a:solidFill>
                  <a:schemeClr val="tx1"/>
                </a:solidFill>
                <a:latin typeface="+mn-lt"/>
                <a:ea typeface="+mn-ea"/>
                <a:cs typeface="+mn-cs"/>
              </a:rPr>
              <a:t>aware of each other by their respective process IDs but that share access to some object, such as an I/O buffer. Such processes exhibit </a:t>
            </a:r>
            <a:r>
              <a:rPr lang="en-US" sz="1200" b="1" kern="1200" baseline="0" dirty="0" smtClean="0">
                <a:solidFill>
                  <a:schemeClr val="tx1"/>
                </a:solidFill>
                <a:latin typeface="+mn-lt"/>
                <a:ea typeface="+mn-ea"/>
                <a:cs typeface="+mn-cs"/>
              </a:rPr>
              <a:t>cooperation </a:t>
            </a:r>
            <a:r>
              <a:rPr lang="en-US" sz="1200" kern="1200" baseline="0" dirty="0" smtClean="0">
                <a:solidFill>
                  <a:schemeClr val="tx1"/>
                </a:solidFill>
                <a:latin typeface="+mn-lt"/>
                <a:ea typeface="+mn-ea"/>
                <a:cs typeface="+mn-cs"/>
              </a:rPr>
              <a:t>in sharing the common object.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directly aware of each other: These are processes that are able to</a:t>
            </a:r>
          </a:p>
          <a:p>
            <a:r>
              <a:rPr lang="en-US" sz="1200" kern="1200" baseline="0" dirty="0" smtClean="0">
                <a:solidFill>
                  <a:schemeClr val="tx1"/>
                </a:solidFill>
                <a:latin typeface="+mn-lt"/>
                <a:ea typeface="+mn-ea"/>
                <a:cs typeface="+mn-cs"/>
              </a:rPr>
              <a:t>communicate with each other by process ID and that are designed to work jointly on some activity. Again, such processes exhibit </a:t>
            </a:r>
            <a:r>
              <a:rPr lang="en-US" sz="1200" b="1" kern="1200" baseline="0" dirty="0" smtClean="0">
                <a:solidFill>
                  <a:schemeClr val="tx1"/>
                </a:solidFill>
                <a:latin typeface="+mn-lt"/>
                <a:ea typeface="+mn-ea"/>
                <a:cs typeface="+mn-cs"/>
              </a:rPr>
              <a:t>cooperation .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Conditions will not always be as clear-cut as suggested in Table 5.2 . Rather, several processes may exhibit aspects of both competition and cooperation. Nevertheless, it is productive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2/10/14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2/10/14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2/10/14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2/10/14</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2/10/14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2/10/14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2/10/14</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2/10/14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2/10/14</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2/10/14</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2/10/14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2/10/14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2/10/14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solidFill>
                  <a:prstClr val="white">
                    <a:lumMod val="65000"/>
                  </a:prstClr>
                </a:solidFill>
              </a:rPr>
              <a:pPr>
                <a:defRPr/>
              </a:pPr>
              <a:t>‹#›</a:t>
            </a:fld>
            <a:endParaRPr lang="en-US" dirty="0">
              <a:solidFill>
                <a:prstClr val="white">
                  <a:lumMod val="65000"/>
                </a:prstClr>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solidFill>
                  <a:prstClr val="white">
                    <a:lumMod val="65000"/>
                  </a:prstClr>
                </a:solidFill>
              </a:rPr>
              <a:pPr/>
              <a:t>2/10/14</a:t>
            </a:fld>
            <a:endParaRPr>
              <a:solidFill>
                <a:prstClr val="white">
                  <a:lumMod val="65000"/>
                </a:prstClr>
              </a:solidFill>
            </a:endParaRPr>
          </a:p>
        </p:txBody>
      </p:sp>
      <p:sp>
        <p:nvSpPr>
          <p:cNvPr id="5" name="Footer Placeholder 4"/>
          <p:cNvSpPr>
            <a:spLocks noGrp="1"/>
          </p:cNvSpPr>
          <p:nvPr>
            <p:ph type="ftr" sz="quarter" idx="11"/>
          </p:nvPr>
        </p:nvSpPr>
        <p:spPr/>
        <p:txBody>
          <a:bodyPr/>
          <a:lstStyle/>
          <a:p>
            <a:endParaRPr>
              <a:solidFill>
                <a:prstClr val="white">
                  <a:lumMod val="65000"/>
                </a:prstClr>
              </a:solidFill>
            </a:endParaRPr>
          </a:p>
        </p:txBody>
      </p:sp>
      <p:sp>
        <p:nvSpPr>
          <p:cNvPr id="6" name="Slide Number Placeholder 5"/>
          <p:cNvSpPr>
            <a:spLocks noGrp="1"/>
          </p:cNvSpPr>
          <p:nvPr>
            <p:ph type="sldNum" sz="quarter" idx="12"/>
          </p:nvPr>
        </p:nvSpPr>
        <p:spPr/>
        <p:txBody>
          <a:bodyPr/>
          <a:lstStyle/>
          <a:p>
            <a:fld id="{3FFF1679-83E0-4571-98D7-4BB535B5F505}" type="slidenum">
              <a:rPr>
                <a:solidFill>
                  <a:srgbClr val="990000"/>
                </a:solidFill>
              </a:rPr>
              <a:pPr/>
              <a:t>‹#›</a:t>
            </a:fld>
            <a:endParaRPr>
              <a:solidFill>
                <a:srgbClr val="990000"/>
              </a:solidFill>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prstClr val="black"/>
              </a:solidFill>
              <a:latin typeface="Calisto MT"/>
            </a:endParaRPr>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solidFill>
                  <a:prstClr val="white">
                    <a:lumMod val="65000"/>
                  </a:prstClr>
                </a:solidFill>
              </a:rPr>
              <a:pPr>
                <a:defRPr/>
              </a:pPr>
              <a:t>‹#›</a:t>
            </a:fld>
            <a:endParaRPr lang="en-US" dirty="0">
              <a:solidFill>
                <a:prstClr val="white">
                  <a:lumMod val="65000"/>
                </a:prstClr>
              </a:solidFill>
            </a:endParaRPr>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2/10/14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white">
                  <a:lumMod val="65000"/>
                </a:prstClr>
              </a:solidFill>
            </a:endParaRPr>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solidFill>
                  <a:srgbClr val="990000"/>
                </a:solidFill>
              </a:rPr>
              <a:pPr>
                <a:defRPr/>
              </a:pPr>
              <a:t>‹#›</a:t>
            </a:fld>
            <a:endParaRPr lang="en-US" dirty="0">
              <a:solidFill>
                <a:srgbClr val="990000"/>
              </a:solidFill>
            </a:endParaRPr>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white">
                  <a:lumMod val="65000"/>
                </a:prstClr>
              </a:solidFill>
            </a:endParaRP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white">
                  <a:lumMod val="65000"/>
                </a:prstClr>
              </a:solidFill>
            </a:endParaRPr>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solidFill>
                  <a:srgbClr val="990000"/>
                </a:solidFill>
              </a:rPr>
              <a:pPr>
                <a:defRPr/>
              </a:pPr>
              <a:t>‹#›</a:t>
            </a:fld>
            <a:endParaRPr lang="en-US" dirty="0">
              <a:solidFill>
                <a:srgbClr val="990000"/>
              </a:solidFill>
            </a:endParaRPr>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2/10/14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2/10/14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2/10/14</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2/10/14</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2/10/14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2/10/14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2/10/14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2/10/14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ransition xmlns:p14="http://schemas.microsoft.com/office/powerpoint/2010/main"/>
  <p:timing>
    <p:tnLst>
      <p:par>
        <p:cTn xmlns:p14="http://schemas.microsoft.com/office/powerpoint/2010/main" id="1" dur="indefinite" restart="never" nodeType="tmRoot"/>
      </p:par>
    </p:tnLst>
  </p:timing>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solidFill>
                  <a:prstClr val="white">
                    <a:lumMod val="65000"/>
                  </a:prstClr>
                </a:solidFill>
              </a:rPr>
              <a:pPr>
                <a:defRPr/>
              </a:pPr>
              <a:t>2/10/14</a:t>
            </a:fld>
            <a:endParaRPr lang="en-US" dirty="0">
              <a:solidFill>
                <a:prstClr val="white">
                  <a:lumMod val="65000"/>
                </a:prstClr>
              </a:solidFill>
            </a:endParaRPr>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6.wmf"/><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wm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3.emf"/><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jpeg"/><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0.wm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mclaughlinkl:Desktop:Stallings%20Books:OS8e:OS8e-Figures:05-Concurrency-1:VerticalFigures.doc!OLE_LINK1" TargetMode="External"/><Relationship Id="rId5" Type="http://schemas.openxmlformats.org/officeDocument/2006/relationships/image" Target="../media/image24.png"/><Relationship Id="rId1" Type="http://schemas.openxmlformats.org/officeDocument/2006/relationships/vmlDrawing" Target="../drawings/vmlDrawing2.vml"/><Relationship Id="rId2"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mclaughlinkl:Desktop:Stallings%20Books:OS8e:OS8e-Figures:05-Concurrency-1:VerticalFigures.doc!OLE_LINK3" TargetMode="External"/><Relationship Id="rId5" Type="http://schemas.openxmlformats.org/officeDocument/2006/relationships/image" Target="../media/image27.png"/><Relationship Id="rId1" Type="http://schemas.openxmlformats.org/officeDocument/2006/relationships/vmlDrawing" Target="../drawings/vmlDrawing3.vml"/><Relationship Id="rId2"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8.emf"/><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mclaughlinkl:Desktop:Stallings%20Books:OS8e:OS8e-Figures:05-Concurrency-1:VerticalFigures.doc!OLE_LINK5" TargetMode="External"/><Relationship Id="rId5" Type="http://schemas.openxmlformats.org/officeDocument/2006/relationships/image" Target="../media/image32.png"/><Relationship Id="rId1" Type="http://schemas.openxmlformats.org/officeDocument/2006/relationships/vmlDrawing" Target="../drawings/vmlDrawing4.vml"/><Relationship Id="rId2"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mclaughlinkl:Desktop:Stallings%20Books:OS8e:OS8e-Figures:05-Concurrency-1:VerticalFigures.doc!OLE_LINK7" TargetMode="External"/><Relationship Id="rId5" Type="http://schemas.openxmlformats.org/officeDocument/2006/relationships/image" Target="../media/image35.png"/><Relationship Id="rId1" Type="http://schemas.openxmlformats.org/officeDocument/2006/relationships/vmlDrawing" Target="../drawings/vmlDrawing5.vml"/><Relationship Id="rId2"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9.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1.docx"/><Relationship Id="rId5" Type="http://schemas.openxmlformats.org/officeDocument/2006/relationships/image" Target="../media/image11.png"/><Relationship Id="rId6" Type="http://schemas.openxmlformats.org/officeDocument/2006/relationships/image" Target="../media/image1.jpeg"/><Relationship Id="rId1" Type="http://schemas.openxmlformats.org/officeDocument/2006/relationships/vmlDrawing" Target="../drawings/vmlDrawing1.vml"/><Relationship Id="rId2"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42.png"/><Relationship Id="rId5" Type="http://schemas.openxmlformats.org/officeDocument/2006/relationships/oleObject" Target="mclaughlinkl:Desktop:Stallings%20Books:OS8e:OS8e-Figures:05-Concurrency-1:VerticalFigures.doc!OLE_LINK11" TargetMode="External"/><Relationship Id="rId6" Type="http://schemas.openxmlformats.org/officeDocument/2006/relationships/image" Target="../media/image41.png"/><Relationship Id="rId1" Type="http://schemas.openxmlformats.org/officeDocument/2006/relationships/vmlDrawing" Target="../drawings/vmlDrawing6.vml"/><Relationship Id="rId2"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package" Target="../embeddings/Microsoft_Word_Document2.docx"/><Relationship Id="rId5" Type="http://schemas.openxmlformats.org/officeDocument/2006/relationships/image" Target="../media/image43.png"/><Relationship Id="rId1" Type="http://schemas.openxmlformats.org/officeDocument/2006/relationships/vmlDrawing" Target="../drawings/vmlDrawing7.vml"/><Relationship Id="rId2"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45.emf"/></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6.wmf"/></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47.emf"/><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48.wmf"/><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48.wmf"/></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48.wmf"/><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4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50.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mclaughlinkl:Desktop:Stallings%20Books:OS8e:OS8e-Figures:05-Concurrency-1:VerticalFigures.doc!OLE_LINK15" TargetMode="External"/><Relationship Id="rId5" Type="http://schemas.openxmlformats.org/officeDocument/2006/relationships/image" Target="../media/image51.png"/><Relationship Id="rId1" Type="http://schemas.openxmlformats.org/officeDocument/2006/relationships/vmlDrawing" Target="../drawings/vmlDrawing8.vml"/><Relationship Id="rId2"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1.jpeg"/><Relationship Id="rId5" Type="http://schemas.openxmlformats.org/officeDocument/2006/relationships/oleObject" Target="mclaughlinkl:Desktop:Stallings%20Books:OS8e:OS8e-Figures:05-Concurrency-1:VerticalFigures.doc!OLE_LINK16" TargetMode="External"/><Relationship Id="rId6" Type="http://schemas.openxmlformats.org/officeDocument/2006/relationships/image" Target="../media/image52.png"/><Relationship Id="rId1" Type="http://schemas.openxmlformats.org/officeDocument/2006/relationships/vmlDrawing" Target="../drawings/vmlDrawing9.vml"/><Relationship Id="rId2"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mclaughlinkl:Desktop:Stallings%20Books:OS8e:OS8e-Figures:05-Concurrency-1:VerticalFigures.doc!OLE_LINK17" TargetMode="External"/><Relationship Id="rId5" Type="http://schemas.openxmlformats.org/officeDocument/2006/relationships/image" Target="../media/image53.png"/><Relationship Id="rId1" Type="http://schemas.openxmlformats.org/officeDocument/2006/relationships/vmlDrawing" Target="../drawings/vmlDrawing10.vml"/><Relationship Id="rId2"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54.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mclaughlinkl:Desktop:Stallings%20Books:OS8e:OS8e-Figures:05-Concurrency-1:VerticalFigures.doc!OLE_LINK18" TargetMode="External"/><Relationship Id="rId5" Type="http://schemas.openxmlformats.org/officeDocument/2006/relationships/image" Target="../media/image55.png"/><Relationship Id="rId1" Type="http://schemas.openxmlformats.org/officeDocument/2006/relationships/vmlDrawing" Target="../drawings/vmlDrawing11.vml"/><Relationship Id="rId2"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image" Target="../media/image5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Chapter 5</a:t>
            </a:r>
            <a:br>
              <a:rPr lang="en-US" dirty="0" smtClean="0"/>
            </a:br>
            <a:r>
              <a:rPr lang="en-US" dirty="0" smtClean="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smtClean="0">
                <a:solidFill>
                  <a:schemeClr val="tx1">
                    <a:lumMod val="50000"/>
                    <a:lumOff val="50000"/>
                  </a:schemeClr>
                </a:solidFill>
                <a:latin typeface="+mn-lt"/>
              </a:rPr>
              <a:t>Eighth Edition</a:t>
            </a:r>
          </a:p>
          <a:p>
            <a:pPr algn="r">
              <a:spcBef>
                <a:spcPts val="300"/>
              </a:spcBef>
              <a:buClr>
                <a:schemeClr val="accent1"/>
              </a:buClr>
              <a:buSzPct val="75000"/>
            </a:pPr>
            <a:r>
              <a:rPr lang="en-US" dirty="0" smtClean="0">
                <a:solidFill>
                  <a:schemeClr val="tx1">
                    <a:lumMod val="50000"/>
                    <a:lumOff val="50000"/>
                  </a:schemeClr>
                </a:solidFill>
                <a:latin typeface="+mn-lt"/>
              </a:rPr>
              <a:t>By William Stallings</a:t>
            </a:r>
            <a:endParaRPr lang="en-US" dirty="0">
              <a:solidFill>
                <a:schemeClr val="tx1">
                  <a:lumMod val="50000"/>
                  <a:lumOff val="50000"/>
                </a:schemeClr>
              </a:solidFill>
              <a:latin typeface="+mn-l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smtClean="0">
                <a:ln w="1905"/>
                <a:solidFill>
                  <a:schemeClr val="accent6">
                    <a:lumMod val="50000"/>
                  </a:schemeClr>
                </a:solidFill>
                <a:effectLst>
                  <a:innerShdw blurRad="69850" dist="43180" dir="5400000">
                    <a:srgbClr val="000000">
                      <a:alpha val="65000"/>
                    </a:srgbClr>
                  </a:innerShdw>
                </a:effectLst>
              </a:rPr>
              <a:t>Resource Competition</a:t>
            </a:r>
            <a:endParaRPr lang="en-US" sz="4800" b="1" dirty="0">
              <a:ln w="1905"/>
              <a:solidFill>
                <a:schemeClr val="accent6">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smtClean="0"/>
              <a:t>Concurrent processes come into conflict when they are competing for use of the same resource</a:t>
            </a:r>
          </a:p>
          <a:p>
            <a:pPr lvl="2">
              <a:buClr>
                <a:schemeClr val="accent3">
                  <a:lumMod val="50000"/>
                </a:schemeClr>
              </a:buClr>
              <a:buSzPct val="150000"/>
              <a:buFont typeface="Wingdings" charset="2"/>
              <a:buChar char="§"/>
            </a:pPr>
            <a:r>
              <a:rPr lang="en-US" sz="2200" dirty="0" smtClean="0"/>
              <a:t> for example: I/O devices, memory, processor time, clock</a:t>
            </a:r>
          </a:p>
        </p:txBody>
      </p:sp>
      <p:graphicFrame>
        <p:nvGraphicFramePr>
          <p:cNvPr id="4" name="Diagram 3"/>
          <p:cNvGraphicFramePr/>
          <p:nvPr/>
        </p:nvGraphicFramePr>
        <p:xfrm>
          <a:off x="1295400" y="365760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57200" y="4572000"/>
            <a:ext cx="1295400" cy="17568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81000" y="2971800"/>
            <a:ext cx="8625503" cy="1924050"/>
          </a:xfrm>
          <a:prstGeom prst="rect">
            <a:avLst/>
          </a:prstGeom>
        </p:spPr>
      </p:pic>
      <p:sp>
        <p:nvSpPr>
          <p:cNvPr id="11" name="TextBox 10"/>
          <p:cNvSpPr txBox="1"/>
          <p:nvPr/>
        </p:nvSpPr>
        <p:spPr>
          <a:xfrm>
            <a:off x="304800" y="685800"/>
            <a:ext cx="8534400" cy="1200329"/>
          </a:xfrm>
          <a:prstGeom prst="rect">
            <a:avLst/>
          </a:prstGeom>
          <a:noFill/>
        </p:spPr>
        <p:txBody>
          <a:bodyPr wrap="square" rtlCol="0">
            <a:spAutoFit/>
          </a:bodyPr>
          <a:lstStyle/>
          <a:p>
            <a:pPr algn="ctr"/>
            <a:r>
              <a:rPr lang="en-US" sz="3600" b="1" dirty="0" smtClean="0">
                <a:latin typeface="+mj-lt"/>
              </a:rPr>
              <a:t>Figure 5.1    </a:t>
            </a:r>
          </a:p>
          <a:p>
            <a:pPr algn="ctr"/>
            <a:r>
              <a:rPr lang="en-US" sz="3600" b="1" dirty="0" smtClean="0">
                <a:latin typeface="+mj-lt"/>
              </a:rPr>
              <a:t>Illustration of Mutual Exclusion </a:t>
            </a:r>
            <a:endParaRPr lang="en-US" sz="3600" b="1"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153400" cy="4419600"/>
          </a:xfrm>
        </p:spPr>
        <p:txBody>
          <a:bodyPr>
            <a:normAutofit fontScale="62500" lnSpcReduction="20000"/>
          </a:bodyPr>
          <a:lstStyle/>
          <a:p>
            <a:r>
              <a:rPr lang="en-US" sz="4000" dirty="0" smtClean="0"/>
              <a:t>Must be enforced</a:t>
            </a:r>
          </a:p>
          <a:p>
            <a:r>
              <a:rPr lang="en-US" sz="4000" dirty="0" smtClean="0"/>
              <a:t>A process that halts must do so without             interfering with other processes</a:t>
            </a:r>
          </a:p>
          <a:p>
            <a:r>
              <a:rPr lang="en-US" sz="4000" dirty="0" smtClean="0"/>
              <a:t>No deadlock or starvation</a:t>
            </a:r>
          </a:p>
          <a:p>
            <a:r>
              <a:rPr lang="en-US" sz="4000" dirty="0" smtClean="0"/>
              <a:t>A process must not be denied access to a critical section when there is no other process using it</a:t>
            </a:r>
          </a:p>
          <a:p>
            <a:r>
              <a:rPr lang="en-US" sz="4000" dirty="0" smtClean="0"/>
              <a:t>No assumptions are made about relative process speeds or number of processes</a:t>
            </a:r>
          </a:p>
          <a:p>
            <a:r>
              <a:rPr lang="en-US" sz="4000" dirty="0" smtClean="0"/>
              <a:t>A process remains inside its critical section for a finite time only</a:t>
            </a:r>
          </a:p>
          <a:p>
            <a:endParaRPr lang="en-US" sz="2400" dirty="0"/>
          </a:p>
        </p:txBody>
      </p:sp>
      <p:pic>
        <p:nvPicPr>
          <p:cNvPr id="4" name="Picture 3"/>
          <p:cNvPicPr>
            <a:picLocks noChangeAspect="1"/>
          </p:cNvPicPr>
          <p:nvPr/>
        </p:nvPicPr>
        <p:blipFill>
          <a:blip r:embed="rId3"/>
          <a:stretch>
            <a:fillRect/>
          </a:stretch>
        </p:blipFill>
        <p:spPr>
          <a:xfrm>
            <a:off x="6629400" y="2362200"/>
            <a:ext cx="1968500" cy="1532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Box 7"/>
          <p:cNvSpPr txBox="1"/>
          <p:nvPr/>
        </p:nvSpPr>
        <p:spPr>
          <a:xfrm>
            <a:off x="304800" y="2209800"/>
            <a:ext cx="4191000" cy="2954655"/>
          </a:xfrm>
          <a:prstGeom prst="rect">
            <a:avLst/>
          </a:prstGeom>
          <a:noFill/>
        </p:spPr>
        <p:txBody>
          <a:bodyPr wrap="square" rtlCol="0">
            <a:spAutoFit/>
          </a:bodyPr>
          <a:lstStyle/>
          <a:p>
            <a:pPr marL="342900" lvl="1" indent="-342900">
              <a:buFont typeface="Wingdings" charset="2"/>
              <a:buChar char="§"/>
            </a:pPr>
            <a:r>
              <a:rPr lang="en-US" sz="3200" b="1" dirty="0" smtClean="0">
                <a:ln w="1905"/>
                <a:solidFill>
                  <a:schemeClr val="accent3">
                    <a:lumMod val="50000"/>
                  </a:schemeClr>
                </a:solidFill>
                <a:effectLst>
                  <a:innerShdw blurRad="69850" dist="43180" dir="5400000">
                    <a:srgbClr val="000000">
                      <a:alpha val="65000"/>
                    </a:srgbClr>
                  </a:innerShdw>
                </a:effectLst>
                <a:latin typeface="+mn-lt"/>
              </a:rPr>
              <a:t>Interrupt Disabling</a:t>
            </a:r>
          </a:p>
          <a:p>
            <a:pPr marL="342900" lvl="1" indent="-342900"/>
            <a:endParaRPr lang="en-US" sz="1600" b="1" dirty="0" smtClean="0">
              <a:solidFill>
                <a:schemeClr val="accent4">
                  <a:lumMod val="50000"/>
                </a:schemeClr>
              </a:solidFill>
            </a:endParaRPr>
          </a:p>
          <a:p>
            <a:pPr lvl="1">
              <a:buClr>
                <a:schemeClr val="accent3">
                  <a:lumMod val="50000"/>
                </a:schemeClr>
              </a:buClr>
              <a:buFont typeface="Wingdings" charset="2"/>
              <a:buChar char="§"/>
            </a:pPr>
            <a:r>
              <a:rPr lang="en-US" sz="2400" dirty="0" smtClean="0">
                <a:latin typeface="+mn-lt"/>
              </a:rPr>
              <a:t> </a:t>
            </a:r>
            <a:r>
              <a:rPr lang="en-US" sz="2400" dirty="0" err="1" smtClean="0">
                <a:latin typeface="+mn-lt"/>
              </a:rPr>
              <a:t>uniprocessor</a:t>
            </a:r>
            <a:r>
              <a:rPr lang="en-US" sz="2400" dirty="0" smtClean="0">
                <a:latin typeface="+mn-lt"/>
              </a:rPr>
              <a:t> system</a:t>
            </a:r>
          </a:p>
          <a:p>
            <a:pPr lvl="1">
              <a:buClr>
                <a:schemeClr val="accent3">
                  <a:lumMod val="50000"/>
                </a:schemeClr>
              </a:buClr>
              <a:buFont typeface="Wingdings" charset="2"/>
              <a:buChar char="§"/>
            </a:pPr>
            <a:endParaRPr lang="en-US" sz="2400" dirty="0" smtClean="0">
              <a:latin typeface="+mn-lt"/>
            </a:endParaRPr>
          </a:p>
          <a:p>
            <a:pPr lvl="1">
              <a:buClr>
                <a:schemeClr val="accent3">
                  <a:lumMod val="50000"/>
                </a:schemeClr>
              </a:buClr>
              <a:buFont typeface="Wingdings" charset="2"/>
              <a:buChar char="§"/>
            </a:pPr>
            <a:r>
              <a:rPr lang="en-US" sz="2400" dirty="0" smtClean="0">
                <a:latin typeface="+mn-lt"/>
              </a:rPr>
              <a:t> disabling interrupts      </a:t>
            </a:r>
          </a:p>
          <a:p>
            <a:pPr lvl="1">
              <a:buClr>
                <a:schemeClr val="accent3">
                  <a:lumMod val="50000"/>
                </a:schemeClr>
              </a:buClr>
            </a:pPr>
            <a:r>
              <a:rPr lang="en-US" sz="2400" dirty="0" smtClean="0">
                <a:latin typeface="+mn-lt"/>
              </a:rPr>
              <a:t>   guarantees mutual  </a:t>
            </a:r>
          </a:p>
          <a:p>
            <a:pPr lvl="1">
              <a:buClr>
                <a:schemeClr val="accent3">
                  <a:lumMod val="50000"/>
                </a:schemeClr>
              </a:buClr>
            </a:pPr>
            <a:r>
              <a:rPr lang="en-US" sz="2400" dirty="0" smtClean="0">
                <a:latin typeface="+mn-lt"/>
              </a:rPr>
              <a:t>   exclusion</a:t>
            </a:r>
          </a:p>
          <a:p>
            <a:endParaRPr lang="en-US" dirty="0"/>
          </a:p>
        </p:txBody>
      </p:sp>
      <p:sp>
        <p:nvSpPr>
          <p:cNvPr id="9" name="TextBox 8"/>
          <p:cNvSpPr txBox="1"/>
          <p:nvPr/>
        </p:nvSpPr>
        <p:spPr>
          <a:xfrm>
            <a:off x="4800600" y="2209800"/>
            <a:ext cx="3962400" cy="4001096"/>
          </a:xfrm>
          <a:prstGeom prst="rect">
            <a:avLst/>
          </a:prstGeom>
          <a:noFill/>
        </p:spPr>
        <p:txBody>
          <a:bodyPr wrap="square" rtlCol="0">
            <a:spAutoFit/>
          </a:bodyPr>
          <a:lstStyle/>
          <a:p>
            <a:pPr marL="342900" lvl="1" indent="-342900">
              <a:buFont typeface="Wingdings" charset="2"/>
              <a:buChar char="§"/>
            </a:pPr>
            <a:r>
              <a:rPr lang="en-US" sz="3200" b="1" dirty="0" smtClean="0">
                <a:ln w="1905"/>
                <a:solidFill>
                  <a:schemeClr val="accent3">
                    <a:lumMod val="50000"/>
                  </a:schemeClr>
                </a:solidFill>
                <a:effectLst>
                  <a:innerShdw blurRad="69850" dist="43180" dir="5400000">
                    <a:srgbClr val="000000">
                      <a:alpha val="65000"/>
                    </a:srgbClr>
                  </a:innerShdw>
                </a:effectLst>
                <a:latin typeface="+mn-lt"/>
              </a:rPr>
              <a:t>Disadvantages:</a:t>
            </a:r>
          </a:p>
          <a:p>
            <a:pPr marL="342900" lvl="1" indent="-342900"/>
            <a:endParaRPr lang="en-US" sz="1200" dirty="0" smtClean="0"/>
          </a:p>
          <a:p>
            <a:pPr lvl="1">
              <a:buClr>
                <a:schemeClr val="accent3">
                  <a:lumMod val="50000"/>
                </a:schemeClr>
              </a:buClr>
              <a:buFont typeface="Wingdings" charset="2"/>
              <a:buChar char="§"/>
            </a:pPr>
            <a:r>
              <a:rPr lang="en-US" sz="2400" dirty="0" smtClean="0"/>
              <a:t> </a:t>
            </a:r>
            <a:r>
              <a:rPr lang="en-US" sz="2400" dirty="0" smtClean="0">
                <a:latin typeface="+mn-lt"/>
              </a:rPr>
              <a:t>the efficiency of  </a:t>
            </a:r>
          </a:p>
          <a:p>
            <a:pPr lvl="1">
              <a:buClr>
                <a:schemeClr val="accent3">
                  <a:lumMod val="50000"/>
                </a:schemeClr>
              </a:buClr>
            </a:pPr>
            <a:r>
              <a:rPr lang="en-US" sz="2400" dirty="0" smtClean="0">
                <a:latin typeface="+mn-lt"/>
              </a:rPr>
              <a:t>   execution could be </a:t>
            </a:r>
          </a:p>
          <a:p>
            <a:pPr lvl="1">
              <a:buClr>
                <a:schemeClr val="accent3">
                  <a:lumMod val="50000"/>
                </a:schemeClr>
              </a:buClr>
            </a:pPr>
            <a:r>
              <a:rPr lang="en-US" sz="2400" dirty="0" smtClean="0">
                <a:latin typeface="+mn-lt"/>
              </a:rPr>
              <a:t>   noticeably degraded</a:t>
            </a:r>
          </a:p>
          <a:p>
            <a:pPr lvl="1">
              <a:buClr>
                <a:schemeClr val="accent3">
                  <a:lumMod val="50000"/>
                </a:schemeClr>
              </a:buClr>
              <a:buFont typeface="Wingdings" charset="2"/>
              <a:buChar char="§"/>
            </a:pPr>
            <a:endParaRPr lang="en-US" sz="2400" dirty="0" smtClean="0">
              <a:latin typeface="+mn-lt"/>
            </a:endParaRPr>
          </a:p>
          <a:p>
            <a:pPr lvl="1">
              <a:buClr>
                <a:schemeClr val="accent3">
                  <a:lumMod val="50000"/>
                </a:schemeClr>
              </a:buClr>
              <a:buFont typeface="Wingdings" charset="2"/>
              <a:buChar char="§"/>
            </a:pPr>
            <a:r>
              <a:rPr lang="en-US" sz="2400" dirty="0" smtClean="0">
                <a:latin typeface="+mn-lt"/>
              </a:rPr>
              <a:t> this approach will not </a:t>
            </a:r>
          </a:p>
          <a:p>
            <a:pPr lvl="1">
              <a:buClr>
                <a:schemeClr val="accent3">
                  <a:lumMod val="50000"/>
                </a:schemeClr>
              </a:buClr>
            </a:pPr>
            <a:r>
              <a:rPr lang="en-US" sz="2400" dirty="0" smtClean="0">
                <a:latin typeface="+mn-lt"/>
              </a:rPr>
              <a:t>   work in a  </a:t>
            </a:r>
          </a:p>
          <a:p>
            <a:pPr lvl="1">
              <a:buClr>
                <a:schemeClr val="accent3">
                  <a:lumMod val="50000"/>
                </a:schemeClr>
              </a:buClr>
            </a:pPr>
            <a:r>
              <a:rPr lang="en-US" sz="2400" dirty="0" smtClean="0">
                <a:latin typeface="+mn-lt"/>
              </a:rPr>
              <a:t>   multiprocessor </a:t>
            </a:r>
          </a:p>
          <a:p>
            <a:pPr lvl="1">
              <a:buClr>
                <a:schemeClr val="accent3">
                  <a:lumMod val="50000"/>
                </a:schemeClr>
              </a:buClr>
            </a:pPr>
            <a:r>
              <a:rPr lang="en-US" sz="2400" dirty="0" smtClean="0">
                <a:latin typeface="+mn-lt"/>
              </a:rPr>
              <a:t>   architecture</a:t>
            </a:r>
          </a:p>
          <a:p>
            <a:endParaRPr lang="en-US" dirty="0"/>
          </a:p>
        </p:txBody>
      </p:sp>
      <p:cxnSp>
        <p:nvCxnSpPr>
          <p:cNvPr id="11" name="Straight Connector 10"/>
          <p:cNvCxnSpPr/>
          <p:nvPr/>
        </p:nvCxnSpPr>
        <p:spPr>
          <a:xfrm rot="5400000">
            <a:off x="2858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2"/>
            <a:r>
              <a:rPr lang="en-NZ" sz="3400" dirty="0" smtClean="0"/>
              <a:t>Compare&amp;Swap Instruction </a:t>
            </a:r>
          </a:p>
          <a:p>
            <a:pPr lvl="4"/>
            <a:r>
              <a:rPr lang="en-NZ" sz="2800" dirty="0" smtClean="0"/>
              <a:t>also called a “compare and exchange instruction”</a:t>
            </a:r>
          </a:p>
          <a:p>
            <a:pPr lvl="4"/>
            <a:r>
              <a:rPr lang="en-NZ" sz="2800" dirty="0" smtClean="0"/>
              <a:t>a </a:t>
            </a:r>
            <a:r>
              <a:rPr lang="en-NZ" sz="2800" b="1" dirty="0" smtClean="0"/>
              <a:t>compare </a:t>
            </a:r>
            <a:r>
              <a:rPr lang="en-NZ" sz="2800" dirty="0" smtClean="0"/>
              <a:t>is made between a memory value and a test value</a:t>
            </a:r>
          </a:p>
          <a:p>
            <a:pPr lvl="4"/>
            <a:r>
              <a:rPr lang="en-NZ" sz="2800" dirty="0" smtClean="0"/>
              <a:t>if the values are the same a </a:t>
            </a:r>
            <a:r>
              <a:rPr lang="en-NZ" sz="2800" b="1" dirty="0" smtClean="0"/>
              <a:t>swap </a:t>
            </a:r>
            <a:r>
              <a:rPr lang="en-NZ" sz="2800" dirty="0" smtClean="0"/>
              <a:t>occurs</a:t>
            </a:r>
          </a:p>
          <a:p>
            <a:pPr lvl="4"/>
            <a:r>
              <a:rPr lang="en-NZ" sz="2800" dirty="0" smtClean="0"/>
              <a:t>carried out atomically</a:t>
            </a:r>
          </a:p>
        </p:txBody>
      </p:sp>
      <p:pic>
        <p:nvPicPr>
          <p:cNvPr id="4" name="Picture 3"/>
          <p:cNvPicPr>
            <a:picLocks noChangeAspect="1"/>
          </p:cNvPicPr>
          <p:nvPr/>
        </p:nvPicPr>
        <p:blipFill>
          <a:blip r:embed="rId3"/>
          <a:stretch>
            <a:fillRect/>
          </a:stretch>
        </p:blipFill>
        <p:spPr>
          <a:xfrm rot="1357152">
            <a:off x="7741239" y="5378016"/>
            <a:ext cx="1240129" cy="1093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1000" y="2057400"/>
            <a:ext cx="8382000" cy="3403600"/>
          </a:xfrm>
          <a:prstGeom prst="rect">
            <a:avLst/>
          </a:prstGeom>
        </p:spPr>
      </p:pic>
      <p:sp>
        <p:nvSpPr>
          <p:cNvPr id="9" name="TextBox 8"/>
          <p:cNvSpPr txBox="1"/>
          <p:nvPr/>
        </p:nvSpPr>
        <p:spPr>
          <a:xfrm>
            <a:off x="304800" y="5715000"/>
            <a:ext cx="8534400" cy="369332"/>
          </a:xfrm>
          <a:prstGeom prst="rect">
            <a:avLst/>
          </a:prstGeom>
          <a:noFill/>
        </p:spPr>
        <p:txBody>
          <a:bodyPr wrap="square" rtlCol="0">
            <a:spAutoFit/>
          </a:bodyPr>
          <a:lstStyle/>
          <a:p>
            <a:pPr algn="ctr"/>
            <a:r>
              <a:rPr lang="en-US" b="1" dirty="0" smtClean="0">
                <a:latin typeface="+mn-lt"/>
              </a:rPr>
              <a:t>(a) Compare and swap instruction               	(</a:t>
            </a:r>
            <a:r>
              <a:rPr lang="en-US" b="1" dirty="0" err="1" smtClean="0">
                <a:latin typeface="+mn-lt"/>
              </a:rPr>
              <a:t>b</a:t>
            </a:r>
            <a:r>
              <a:rPr lang="en-US" b="1" dirty="0" smtClean="0">
                <a:latin typeface="+mn-lt"/>
              </a:rPr>
              <a:t>) Exchange instruction </a:t>
            </a:r>
            <a:endParaRPr lang="en-US" b="1" dirty="0">
              <a:latin typeface="+mn-lt"/>
            </a:endParaRPr>
          </a:p>
        </p:txBody>
      </p:sp>
      <p:sp>
        <p:nvSpPr>
          <p:cNvPr id="10" name="TextBox 9"/>
          <p:cNvSpPr txBox="1"/>
          <p:nvPr/>
        </p:nvSpPr>
        <p:spPr>
          <a:xfrm>
            <a:off x="381000" y="685800"/>
            <a:ext cx="8458200" cy="954107"/>
          </a:xfrm>
          <a:prstGeom prst="rect">
            <a:avLst/>
          </a:prstGeom>
          <a:noFill/>
        </p:spPr>
        <p:txBody>
          <a:bodyPr wrap="square" rtlCol="0">
            <a:spAutoFit/>
          </a:bodyPr>
          <a:lstStyle/>
          <a:p>
            <a:pPr algn="ctr"/>
            <a:r>
              <a:rPr lang="en-US" sz="2800" b="1" dirty="0" smtClean="0">
                <a:latin typeface="+mn-lt"/>
              </a:rPr>
              <a:t>Figure 5.2   </a:t>
            </a:r>
          </a:p>
          <a:p>
            <a:pPr algn="ctr"/>
            <a:r>
              <a:rPr lang="en-US" sz="2800" b="1" dirty="0" smtClean="0">
                <a:latin typeface="+mn-lt"/>
              </a:rPr>
              <a:t>Hardware Support for Mutual Exclusion </a:t>
            </a:r>
            <a:endParaRPr lang="en-US" sz="2800" b="1" dirty="0">
              <a:latin typeface="+mn-lt"/>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endPar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180296" cy="3840163"/>
          </a:xfrm>
        </p:spPr>
        <p:txBody>
          <a:bodyPr>
            <a:normAutofit fontScale="40000" lnSpcReduction="20000"/>
          </a:bodyPr>
          <a:lstStyle/>
          <a:p>
            <a:r>
              <a:rPr lang="en-US" sz="8800" dirty="0" smtClean="0"/>
              <a:t> </a:t>
            </a:r>
            <a:r>
              <a:rPr lang="en-US" sz="8000" dirty="0" smtClean="0"/>
              <a:t>Applicable to any number of processes on     either a single processor or multiple   processors sharing main memory</a:t>
            </a:r>
          </a:p>
          <a:p>
            <a:r>
              <a:rPr lang="en-US" sz="8000" dirty="0" smtClean="0"/>
              <a:t> Simple and easy to verify</a:t>
            </a:r>
          </a:p>
          <a:p>
            <a:r>
              <a:rPr lang="en-US" sz="8000" dirty="0" smtClean="0"/>
              <a:t> It can be used to support multiple critical sections; each critical section can be defined by its own variable</a:t>
            </a:r>
          </a:p>
          <a:p>
            <a:endParaRPr lang="en-US" dirty="0"/>
          </a:p>
        </p:txBody>
      </p:sp>
      <p:sp>
        <p:nvSpPr>
          <p:cNvPr id="4" name="Up Arrow 3"/>
          <p:cNvSpPr/>
          <p:nvPr/>
        </p:nvSpPr>
        <p:spPr>
          <a:xfrm>
            <a:off x="685800" y="22860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a:off x="685800" y="36576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685800" y="43434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rot="258191">
            <a:off x="6858000" y="5257800"/>
            <a:ext cx="1524000" cy="128953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smtClean="0">
                <a:ln w="1905"/>
                <a:solidFill>
                  <a:schemeClr val="accent1">
                    <a:lumMod val="75000"/>
                  </a:schemeClr>
                </a:solidFill>
                <a:effectLst>
                  <a:innerShdw blurRad="69850" dist="43180" dir="5400000">
                    <a:srgbClr val="000000">
                      <a:alpha val="65000"/>
                    </a:srgbClr>
                  </a:innerShdw>
                </a:effectLst>
              </a:rPr>
            </a:br>
            <a:r>
              <a:rPr lang="en-US" sz="4400" b="1" dirty="0" smtClean="0">
                <a:ln w="1905"/>
                <a:solidFill>
                  <a:schemeClr val="accent1">
                    <a:lumMod val="75000"/>
                  </a:schemeClr>
                </a:solidFill>
                <a:effectLst>
                  <a:innerShdw blurRad="69850" dist="43180" dir="5400000">
                    <a:srgbClr val="000000">
                      <a:alpha val="65000"/>
                    </a:srgbClr>
                  </a:innerShdw>
                </a:effectLst>
              </a:rPr>
              <a:t>Disadvantages</a:t>
            </a:r>
            <a:endParaRPr lang="en-US" sz="4400"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229600" cy="4495800"/>
          </a:xfrm>
        </p:spPr>
        <p:txBody>
          <a:bodyPr>
            <a:noAutofit/>
          </a:bodyPr>
          <a:lstStyle/>
          <a:p>
            <a:pPr marL="274320" indent="-457200">
              <a:spcBef>
                <a:spcPts val="600"/>
              </a:spcBef>
            </a:pPr>
            <a:r>
              <a:rPr lang="en-US" sz="3200" dirty="0" smtClean="0"/>
              <a:t>  Busy-waiting is employed, thus while a                      	process is waiting for access to a critical 	section it continues to consume processor 	time</a:t>
            </a:r>
          </a:p>
          <a:p>
            <a:pPr marL="274320" indent="-457200">
              <a:spcBef>
                <a:spcPts val="600"/>
              </a:spcBef>
            </a:pPr>
            <a:r>
              <a:rPr lang="en-US" sz="3200" dirty="0" smtClean="0"/>
              <a:t>  Starvation is possible when a process 	leaves a critical section and more than 	one process is waiting</a:t>
            </a:r>
            <a:endParaRPr lang="en-NZ" sz="3200" dirty="0" smtClean="0"/>
          </a:p>
          <a:p>
            <a:pPr marL="274320" indent="-457200">
              <a:spcBef>
                <a:spcPts val="600"/>
              </a:spcBef>
            </a:pPr>
            <a:r>
              <a:rPr lang="en-US" sz="3200" dirty="0" smtClean="0"/>
              <a:t> Deadlock is possible</a:t>
            </a:r>
          </a:p>
        </p:txBody>
      </p:sp>
      <p:sp>
        <p:nvSpPr>
          <p:cNvPr id="4" name="Down Arrow 3"/>
          <p:cNvSpPr/>
          <p:nvPr/>
        </p:nvSpPr>
        <p:spPr>
          <a:xfrm>
            <a:off x="457200" y="4343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39000" y="5524500"/>
            <a:ext cx="1638300" cy="1333500"/>
          </a:xfrm>
          <a:prstGeom prst="rect">
            <a:avLst/>
          </a:prstGeom>
        </p:spPr>
      </p:pic>
      <p:sp>
        <p:nvSpPr>
          <p:cNvPr id="8" name="Down Arrow 7"/>
          <p:cNvSpPr/>
          <p:nvPr/>
        </p:nvSpPr>
        <p:spPr>
          <a:xfrm>
            <a:off x="457200" y="5867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57200" y="22098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096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10" name="Rectangle 9"/>
          <p:cNvSpPr/>
          <p:nvPr/>
        </p:nvSpPr>
        <p:spPr>
          <a:xfrm>
            <a:off x="6477000" y="1524000"/>
            <a:ext cx="2362200" cy="3354765"/>
          </a:xfrm>
          <a:prstGeom prst="rect">
            <a:avLst/>
          </a:prstGeom>
        </p:spPr>
        <p:txBody>
          <a:bodyPr wrap="square">
            <a:spAutoFit/>
          </a:bodyPr>
          <a:lstStyle/>
          <a:p>
            <a:pPr algn="ctr"/>
            <a:r>
              <a:rPr lang="en-US" sz="3600" b="1" dirty="0" smtClean="0">
                <a:latin typeface="+mj-lt"/>
              </a:rPr>
              <a:t>Table 5.3    </a:t>
            </a:r>
          </a:p>
          <a:p>
            <a:pPr algn="ctr"/>
            <a:endParaRPr lang="en-US" sz="3600" b="1" dirty="0" smtClean="0">
              <a:latin typeface="+mj-lt"/>
            </a:endParaRPr>
          </a:p>
          <a:p>
            <a:pPr algn="ctr"/>
            <a:r>
              <a:rPr lang="en-US" sz="2800" b="1" dirty="0" smtClean="0">
                <a:latin typeface="+mj-lt"/>
              </a:rPr>
              <a:t>Common </a:t>
            </a:r>
          </a:p>
          <a:p>
            <a:pPr algn="ctr"/>
            <a:endParaRPr lang="en-US" sz="2800" b="1" dirty="0" smtClean="0">
              <a:latin typeface="+mj-lt"/>
            </a:endParaRPr>
          </a:p>
          <a:p>
            <a:pPr algn="ctr"/>
            <a:r>
              <a:rPr lang="en-US" sz="2800" b="1" dirty="0" smtClean="0">
                <a:latin typeface="+mj-lt"/>
              </a:rPr>
              <a:t>Concurrency </a:t>
            </a:r>
          </a:p>
          <a:p>
            <a:pPr algn="ctr"/>
            <a:endParaRPr lang="en-US" sz="2800" b="1" dirty="0" smtClean="0">
              <a:latin typeface="+mj-lt"/>
            </a:endParaRPr>
          </a:p>
          <a:p>
            <a:pPr algn="ctr"/>
            <a:r>
              <a:rPr lang="en-US" sz="2800" b="1" dirty="0" smtClean="0">
                <a:latin typeface="+mj-lt"/>
              </a:rPr>
              <a:t>Mechanisms</a:t>
            </a:r>
            <a:r>
              <a:rPr lang="en-US" sz="2800" dirty="0" smtClean="0">
                <a:latin typeface="+mj-lt"/>
              </a:rPr>
              <a:t> </a:t>
            </a:r>
            <a:endParaRPr lang="en-US" sz="4000" dirty="0">
              <a:latin typeface="+mj-lt"/>
            </a:endParaRPr>
          </a:p>
        </p:txBody>
      </p:sp>
      <p:pic>
        <p:nvPicPr>
          <p:cNvPr id="11" name="Picture 10"/>
          <p:cNvPicPr>
            <a:picLocks noChangeAspect="1"/>
          </p:cNvPicPr>
          <p:nvPr/>
        </p:nvPicPr>
        <p:blipFill>
          <a:blip r:embed="rId4"/>
          <a:stretch>
            <a:fillRect/>
          </a:stretch>
        </p:blipFill>
        <p:spPr>
          <a:xfrm>
            <a:off x="457200" y="685800"/>
            <a:ext cx="5931849" cy="5969000"/>
          </a:xfrm>
          <a:prstGeom prst="rect">
            <a:avLst/>
          </a:prstGeom>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989847807"/>
              </p:ext>
            </p:extLst>
          </p:nvPr>
        </p:nvGraphicFramePr>
        <p:xfrm>
          <a:off x="520032" y="2257926"/>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267200"/>
            <a:ext cx="8229600" cy="1985159"/>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dirty="0" smtClean="0">
                <a:solidFill>
                  <a:schemeClr val="bg2">
                    <a:lumMod val="25000"/>
                  </a:schemeClr>
                </a:solidFill>
                <a:latin typeface="+mn-lt"/>
              </a:rPr>
              <a:t>May be initialized to a nonnegative integer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semWait</a:t>
            </a:r>
            <a:r>
              <a:rPr lang="en-US" sz="2500" dirty="0" smtClean="0">
                <a:solidFill>
                  <a:schemeClr val="bg2">
                    <a:lumMod val="25000"/>
                  </a:schemeClr>
                </a:solidFill>
                <a:latin typeface="+mn-lt"/>
              </a:rPr>
              <a:t> operation decrements the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semSignal</a:t>
            </a:r>
            <a:r>
              <a:rPr lang="en-US" sz="2500" dirty="0" smtClean="0">
                <a:solidFill>
                  <a:schemeClr val="bg2">
                    <a:lumMod val="25000"/>
                  </a:schemeClr>
                </a:solidFill>
                <a:latin typeface="+mn-lt"/>
              </a:rPr>
              <a:t> operation increments the value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smtClean="0"/>
              <a:t>Operating System design is concerned with the management of processes and threads:</a:t>
            </a:r>
          </a:p>
          <a:p>
            <a:pPr lvl="2"/>
            <a:r>
              <a:rPr lang="en-US" sz="3400" dirty="0" smtClean="0"/>
              <a:t>Multiprogramming</a:t>
            </a:r>
          </a:p>
          <a:p>
            <a:pPr lvl="2"/>
            <a:r>
              <a:rPr lang="en-US" sz="3400" dirty="0" smtClean="0"/>
              <a:t>Multiprocessing</a:t>
            </a:r>
          </a:p>
          <a:p>
            <a:pPr lvl="2"/>
            <a:r>
              <a:rPr lang="en-US" sz="3400" dirty="0" smtClean="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smtClean="0">
                <a:ln w="1905"/>
                <a:solidFill>
                  <a:schemeClr val="bg2">
                    <a:lumMod val="10000"/>
                  </a:schemeClr>
                </a:solidFill>
                <a:effectLst>
                  <a:innerShdw blurRad="69850" dist="43180" dir="5400000">
                    <a:srgbClr val="000000">
                      <a:alpha val="65000"/>
                    </a:srgbClr>
                  </a:innerShdw>
                </a:effectLst>
              </a:rPr>
              <a:t>Consequences</a:t>
            </a:r>
            <a:endParaRPr lang="en-US"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954113180"/>
              </p:ext>
            </p:extLst>
          </p:nvPr>
        </p:nvGraphicFramePr>
        <p:xfrm>
          <a:off x="498391"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71" name="Object 7"/>
          <p:cNvGraphicFramePr>
            <a:graphicFrameLocks noChangeAspect="1"/>
          </p:cNvGraphicFramePr>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spid="_x0000_s318482" name="Document" r:id="rId4" imgW="5575300" imgH="3835400" progId="Word.Document.12">
                  <p:link updateAutomatic="1"/>
                </p:oleObj>
              </mc:Choice>
              <mc:Fallback>
                <p:oleObj name="Document" r:id="rId4" imgW="5575300" imgH="3835400" progId="Word.Document.12">
                  <p:link updateAutomatic="1"/>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useBgFill="1">
        <p:nvSpPr>
          <p:cNvPr id="16" name="TextBox 15"/>
          <p:cNvSpPr txBox="1"/>
          <p:nvPr/>
        </p:nvSpPr>
        <p:spPr>
          <a:xfrm>
            <a:off x="1371600" y="5943600"/>
            <a:ext cx="7391400" cy="457200"/>
          </a:xfrm>
          <a:prstGeom prst="rect">
            <a:avLst/>
          </a:prstGeom>
        </p:spPr>
        <p:txBody>
          <a:bodyPr wrap="square" rtlCol="0">
            <a:spAutoFit/>
          </a:bodyPr>
          <a:lstStyle/>
          <a:p>
            <a:endParaRPr lang="en-US" dirty="0"/>
          </a:p>
        </p:txBody>
      </p:sp>
      <p:sp>
        <p:nvSpPr>
          <p:cNvPr id="17" name="Rectangle 16"/>
          <p:cNvSpPr/>
          <p:nvPr/>
        </p:nvSpPr>
        <p:spPr>
          <a:xfrm>
            <a:off x="304800" y="2133600"/>
            <a:ext cx="1447800" cy="2092881"/>
          </a:xfrm>
          <a:prstGeom prst="rect">
            <a:avLst/>
          </a:prstGeom>
        </p:spPr>
        <p:txBody>
          <a:bodyPr wrap="square">
            <a:spAutoFit/>
          </a:bodyPr>
          <a:lstStyle/>
          <a:p>
            <a:pPr algn="ctr"/>
            <a:r>
              <a:rPr lang="en-US" sz="2200" b="1" dirty="0" smtClean="0">
                <a:latin typeface="+mn-lt"/>
              </a:rPr>
              <a:t>Figure 5.3 </a:t>
            </a:r>
          </a:p>
          <a:p>
            <a:pPr algn="ctr"/>
            <a:endParaRPr lang="en-US" b="1" dirty="0" smtClean="0">
              <a:latin typeface="+mn-lt"/>
            </a:endParaRPr>
          </a:p>
          <a:p>
            <a:pPr algn="ctr"/>
            <a:r>
              <a:rPr lang="en-US" b="1" dirty="0" smtClean="0">
                <a:latin typeface="+mn-lt"/>
              </a:rPr>
              <a:t> A </a:t>
            </a:r>
          </a:p>
          <a:p>
            <a:pPr algn="ctr"/>
            <a:r>
              <a:rPr lang="en-US" b="1" dirty="0" smtClean="0">
                <a:latin typeface="+mn-lt"/>
              </a:rPr>
              <a:t>Definition </a:t>
            </a:r>
          </a:p>
          <a:p>
            <a:pPr algn="ctr"/>
            <a:r>
              <a:rPr lang="en-US" b="1" dirty="0" smtClean="0">
                <a:latin typeface="+mn-lt"/>
              </a:rPr>
              <a:t>of Semaphore Primitives </a:t>
            </a:r>
            <a:endParaRPr lang="en-US"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533400"/>
            <a:ext cx="6777271" cy="5130800"/>
          </a:xfrm>
          <a:prstGeom prst="rect">
            <a:avLst/>
          </a:prstGeom>
        </p:spPr>
      </p:pic>
      <p:sp>
        <p:nvSpPr>
          <p:cNvPr id="8" name="TextBox 7"/>
          <p:cNvSpPr txBox="1"/>
          <p:nvPr/>
        </p:nvSpPr>
        <p:spPr>
          <a:xfrm>
            <a:off x="1295400" y="5867400"/>
            <a:ext cx="6629400" cy="646331"/>
          </a:xfrm>
          <a:prstGeom prst="rect">
            <a:avLst/>
          </a:prstGeom>
          <a:noFill/>
        </p:spPr>
        <p:txBody>
          <a:bodyPr wrap="square" rtlCol="0">
            <a:spAutoFit/>
          </a:bodyPr>
          <a:lstStyle/>
          <a:p>
            <a:pPr algn="ctr"/>
            <a:r>
              <a:rPr lang="en-US" b="1" dirty="0" smtClean="0">
                <a:latin typeface="+mn-lt"/>
              </a:rPr>
              <a:t>Figure 5.4  </a:t>
            </a:r>
          </a:p>
          <a:p>
            <a:pPr algn="ctr"/>
            <a:r>
              <a:rPr lang="en-US" b="1" dirty="0" smtClean="0">
                <a:latin typeface="+mn-lt"/>
              </a:rPr>
              <a:t>A Definition of Binary Semaphore Primitives </a:t>
            </a:r>
            <a:endParaRPr lang="en-US"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smtClean="0">
                <a:ln w="10541" cmpd="sng">
                  <a:solidFill>
                    <a:schemeClr val="accent1">
                      <a:shade val="88000"/>
                      <a:satMod val="110000"/>
                    </a:schemeClr>
                  </a:solidFill>
                  <a:prstDash val="solid"/>
                </a:ln>
                <a:solidFill>
                  <a:schemeClr val="accent6">
                    <a:lumMod val="50000"/>
                  </a:schemeClr>
                </a:solidFill>
                <a:effectLst/>
              </a:rPr>
              <a:t>Strong/Weak Semaphores</a:t>
            </a:r>
            <a:endParaRPr lang="en-NZ" b="1" dirty="0">
              <a:ln w="10541" cmpd="sng">
                <a:solidFill>
                  <a:schemeClr val="accent1">
                    <a:shade val="88000"/>
                    <a:satMod val="110000"/>
                  </a:schemeClr>
                </a:solidFill>
                <a:prstDash val="solid"/>
              </a:ln>
              <a:solidFill>
                <a:schemeClr val="accent6">
                  <a:lumMod val="50000"/>
                </a:schemeClr>
              </a:solidFill>
              <a:effectLst/>
            </a:endParaRP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smtClean="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2727" b="12727"/>
          <a:stretch>
            <a:fillRect/>
          </a:stretch>
        </p:blipFill>
        <p:spPr>
          <a:xfrm>
            <a:off x="1905000" y="588086"/>
            <a:ext cx="5527964" cy="6048219"/>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59" name="Object 3"/>
          <p:cNvGraphicFramePr>
            <a:graphicFrameLocks noChangeAspect="1"/>
          </p:cNvGraphicFramePr>
          <p:nvPr/>
        </p:nvGraphicFramePr>
        <p:xfrm>
          <a:off x="457200" y="838200"/>
          <a:ext cx="7791985" cy="4419600"/>
        </p:xfrm>
        <a:graphic>
          <a:graphicData uri="http://schemas.openxmlformats.org/presentationml/2006/ole">
            <mc:AlternateContent xmlns:mc="http://schemas.openxmlformats.org/markup-compatibility/2006">
              <mc:Choice xmlns:v="urn:schemas-microsoft-com:vml" Requires="v">
                <p:oleObj spid="_x0000_s326670" name="Document" r:id="rId4" imgW="5575300" imgH="3162300" progId="Word.Document.12">
                  <p:link updateAutomatic="1"/>
                </p:oleObj>
              </mc:Choice>
              <mc:Fallback>
                <p:oleObj name="Document" r:id="rId4" imgW="5575300" imgH="3162300" progId="Word.Document.12">
                  <p:link updateAutomatic="1"/>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79198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381000" y="685800"/>
            <a:ext cx="1219200" cy="4876800"/>
          </a:xfrm>
          <a:prstGeom prst="rect">
            <a:avLst/>
          </a:prstGeom>
        </p:spPr>
        <p:txBody>
          <a:bodyPr wrap="square" rtlCol="0">
            <a:spAutoFit/>
          </a:bodyPr>
          <a:lstStyle/>
          <a:p>
            <a:endParaRPr lang="en-US" dirty="0"/>
          </a:p>
        </p:txBody>
      </p:sp>
      <p:sp useBgFill="1">
        <p:nvSpPr>
          <p:cNvPr id="9" name="TextBox 8"/>
          <p:cNvSpPr txBox="1"/>
          <p:nvPr/>
        </p:nvSpPr>
        <p:spPr>
          <a:xfrm>
            <a:off x="1447800" y="5029201"/>
            <a:ext cx="7010400" cy="304799"/>
          </a:xfrm>
          <a:prstGeom prst="rect">
            <a:avLst/>
          </a:prstGeom>
        </p:spPr>
        <p:txBody>
          <a:bodyPr wrap="square" rtlCol="0">
            <a:spAutoFit/>
          </a:bodyPr>
          <a:lstStyle/>
          <a:p>
            <a:endParaRPr lang="en-US" dirty="0"/>
          </a:p>
        </p:txBody>
      </p:sp>
      <p:sp useBgFill="1">
        <p:nvSpPr>
          <p:cNvPr id="10" name="TextBox 9"/>
          <p:cNvSpPr txBox="1"/>
          <p:nvPr/>
        </p:nvSpPr>
        <p:spPr>
          <a:xfrm>
            <a:off x="1524000" y="685800"/>
            <a:ext cx="6781800" cy="369332"/>
          </a:xfrm>
          <a:prstGeom prst="rect">
            <a:avLst/>
          </a:prstGeom>
        </p:spPr>
        <p:txBody>
          <a:bodyPr wrap="square" rtlCol="0">
            <a:spAutoFit/>
          </a:bodyPr>
          <a:lstStyle/>
          <a:p>
            <a:endParaRPr lang="en-US" dirty="0"/>
          </a:p>
        </p:txBody>
      </p:sp>
      <p:sp>
        <p:nvSpPr>
          <p:cNvPr id="11" name="TextBox 10"/>
          <p:cNvSpPr txBox="1"/>
          <p:nvPr/>
        </p:nvSpPr>
        <p:spPr>
          <a:xfrm>
            <a:off x="1676400" y="5257800"/>
            <a:ext cx="6629400" cy="830997"/>
          </a:xfrm>
          <a:prstGeom prst="rect">
            <a:avLst/>
          </a:prstGeom>
          <a:noFill/>
        </p:spPr>
        <p:txBody>
          <a:bodyPr wrap="square" rtlCol="0">
            <a:spAutoFit/>
          </a:bodyPr>
          <a:lstStyle/>
          <a:p>
            <a:pPr algn="ctr"/>
            <a:r>
              <a:rPr lang="en-US" sz="2400" b="1" dirty="0" smtClean="0">
                <a:latin typeface="+mn-lt"/>
              </a:rPr>
              <a:t>Figure 5.6  </a:t>
            </a:r>
          </a:p>
          <a:p>
            <a:pPr algn="ctr"/>
            <a:r>
              <a:rPr lang="en-US" sz="2400" b="1" dirty="0" smtClean="0">
                <a:latin typeface="+mn-lt"/>
              </a:rPr>
              <a:t>Mutual Exclusion Using Semaphores </a:t>
            </a:r>
            <a:endParaRPr lang="en-US" sz="24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0574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9" name="Picture 8" descr="f7.pdf"/>
          <p:cNvPicPr>
            <a:picLocks noChangeAspect="1"/>
          </p:cNvPicPr>
          <p:nvPr/>
        </p:nvPicPr>
        <p:blipFill>
          <a:blip r:embed="rId4"/>
          <a:srcRect t="11818" b="20909"/>
          <a:stretch>
            <a:fillRect/>
          </a:stretch>
        </p:blipFill>
        <p:spPr>
          <a:xfrm>
            <a:off x="1143000" y="685800"/>
            <a:ext cx="6678521" cy="58142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smtClean="0">
                <a:solidFill>
                  <a:schemeClr val="accent6">
                    <a:lumMod val="50000"/>
                  </a:schemeClr>
                </a:solidFill>
              </a:rPr>
              <a:t>Producer/Consumer Problem</a:t>
            </a:r>
            <a:endParaRPr lang="en-US" sz="4400" b="1" dirty="0">
              <a:solidFill>
                <a:schemeClr val="accent6">
                  <a:lumMod val="50000"/>
                </a:schemeClr>
              </a:solidFill>
            </a:endParaRPr>
          </a:p>
        </p:txBody>
      </p:sp>
      <p:graphicFrame>
        <p:nvGraphicFramePr>
          <p:cNvPr id="5" name="Diagram 4"/>
          <p:cNvGraphicFramePr/>
          <p:nvPr>
            <p:extLst>
              <p:ext uri="{D42A27DB-BD31-4B8C-83A1-F6EECF244321}">
                <p14:modId xmlns:p14="http://schemas.microsoft.com/office/powerpoint/2010/main" val="2574665247"/>
              </p:ext>
            </p:extLst>
          </p:nvPr>
        </p:nvGraphicFramePr>
        <p:xfrm>
          <a:off x="533400" y="21336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rcRect l="11818" t="18824" r="21818" b="22353"/>
          <a:stretch>
            <a:fillRect/>
          </a:stretch>
        </p:blipFill>
        <p:spPr>
          <a:xfrm>
            <a:off x="299955" y="685800"/>
            <a:ext cx="8455115" cy="579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2126"/>
          <a:stretch>
            <a:fillRect/>
          </a:stretch>
        </p:blipFill>
        <p:spPr>
          <a:xfrm>
            <a:off x="381000" y="533399"/>
            <a:ext cx="5638800" cy="5876505"/>
          </a:xfrm>
          <a:prstGeom prst="rect">
            <a:avLst/>
          </a:prstGeom>
        </p:spPr>
      </p:pic>
      <p:sp>
        <p:nvSpPr>
          <p:cNvPr id="10" name="TextBox 9"/>
          <p:cNvSpPr txBox="1"/>
          <p:nvPr/>
        </p:nvSpPr>
        <p:spPr>
          <a:xfrm>
            <a:off x="5943600" y="762000"/>
            <a:ext cx="2971800" cy="4955203"/>
          </a:xfrm>
          <a:prstGeom prst="rect">
            <a:avLst/>
          </a:prstGeom>
          <a:noFill/>
        </p:spPr>
        <p:txBody>
          <a:bodyPr wrap="square" rtlCol="0">
            <a:spAutoFit/>
          </a:bodyPr>
          <a:lstStyle/>
          <a:p>
            <a:pPr algn="ctr"/>
            <a:r>
              <a:rPr lang="en-US" sz="3200" b="1" dirty="0" smtClean="0">
                <a:latin typeface="+mn-lt"/>
              </a:rPr>
              <a:t>Figure 5.9  </a:t>
            </a:r>
          </a:p>
          <a:p>
            <a:pPr algn="ctr"/>
            <a:endParaRPr lang="en-US" sz="3200" b="1" dirty="0" smtClean="0">
              <a:latin typeface="+mn-lt"/>
            </a:endParaRPr>
          </a:p>
          <a:p>
            <a:pPr algn="ctr"/>
            <a:r>
              <a:rPr lang="en-US" sz="2800" b="1" dirty="0" smtClean="0">
                <a:latin typeface="+mn-lt"/>
              </a:rPr>
              <a:t>An Incorrect </a:t>
            </a:r>
          </a:p>
          <a:p>
            <a:pPr algn="ctr"/>
            <a:r>
              <a:rPr lang="en-US" sz="2800" b="1" dirty="0" smtClean="0">
                <a:latin typeface="+mn-lt"/>
              </a:rPr>
              <a:t>Solution </a:t>
            </a:r>
          </a:p>
          <a:p>
            <a:pPr algn="ctr"/>
            <a:r>
              <a:rPr lang="en-US" sz="2800" b="1" dirty="0" smtClean="0">
                <a:latin typeface="+mn-lt"/>
              </a:rPr>
              <a:t>to the </a:t>
            </a:r>
          </a:p>
          <a:p>
            <a:pPr algn="ctr"/>
            <a:r>
              <a:rPr lang="en-US" sz="2800" b="1" dirty="0" smtClean="0">
                <a:latin typeface="+mn-lt"/>
              </a:rPr>
              <a:t>Infinite-Buffer </a:t>
            </a:r>
          </a:p>
          <a:p>
            <a:pPr algn="ctr"/>
            <a:r>
              <a:rPr lang="en-US" sz="2800" b="1" dirty="0" smtClean="0">
                <a:latin typeface="+mn-lt"/>
              </a:rPr>
              <a:t>Producer/Consumer </a:t>
            </a:r>
          </a:p>
          <a:p>
            <a:pPr algn="ctr"/>
            <a:r>
              <a:rPr lang="en-US" sz="2800" b="1" dirty="0" smtClean="0">
                <a:latin typeface="+mn-lt"/>
              </a:rPr>
              <a:t>Problem Using </a:t>
            </a:r>
          </a:p>
          <a:p>
            <a:pPr algn="ctr"/>
            <a:r>
              <a:rPr lang="en-US" sz="2800" b="1" dirty="0" smtClean="0">
                <a:latin typeface="+mn-lt"/>
              </a:rPr>
              <a:t>Binary Semaphores </a:t>
            </a:r>
            <a:endParaRPr lang="en-US" sz="28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 in Three Different Contexts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smtClean="0"/>
              <a:t>             </a:t>
            </a:r>
          </a:p>
          <a:p>
            <a:endParaRPr lang="en-US" dirty="0" smtClean="0"/>
          </a:p>
        </p:txBody>
      </p:sp>
      <p:graphicFrame>
        <p:nvGraphicFramePr>
          <p:cNvPr id="5" name="Diagram 4"/>
          <p:cNvGraphicFramePr/>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b="3721"/>
          <a:stretch>
            <a:fillRect/>
          </a:stretch>
        </p:blipFill>
        <p:spPr>
          <a:xfrm>
            <a:off x="1295400" y="1447800"/>
            <a:ext cx="6553200" cy="5086898"/>
          </a:xfrm>
          <a:prstGeom prst="rect">
            <a:avLst/>
          </a:prstGeom>
          <a:solidFill>
            <a:schemeClr val="bg1"/>
          </a:solidFill>
        </p:spPr>
      </p:pic>
      <p:sp>
        <p:nvSpPr>
          <p:cNvPr id="7" name="TextBox 6"/>
          <p:cNvSpPr txBox="1"/>
          <p:nvPr/>
        </p:nvSpPr>
        <p:spPr>
          <a:xfrm>
            <a:off x="1219200" y="609600"/>
            <a:ext cx="6781800" cy="707886"/>
          </a:xfrm>
          <a:prstGeom prst="rect">
            <a:avLst/>
          </a:prstGeom>
          <a:noFill/>
        </p:spPr>
        <p:txBody>
          <a:bodyPr wrap="square" rtlCol="0">
            <a:spAutoFit/>
          </a:bodyPr>
          <a:lstStyle/>
          <a:p>
            <a:pPr algn="ctr"/>
            <a:r>
              <a:rPr lang="en-US" sz="2000" b="1" dirty="0" smtClean="0">
                <a:latin typeface="+mn-lt"/>
              </a:rPr>
              <a:t>Table 5.4  </a:t>
            </a:r>
          </a:p>
          <a:p>
            <a:pPr algn="ctr"/>
            <a:r>
              <a:rPr lang="en-US" sz="2000" b="1" dirty="0" smtClean="0">
                <a:latin typeface="+mn-lt"/>
              </a:rPr>
              <a:t>Possible Scenario for the Program of Figure 5.9</a:t>
            </a:r>
            <a:r>
              <a:rPr lang="en-US" sz="2000" dirty="0" smtClean="0">
                <a:latin typeface="+mn-lt"/>
              </a:rPr>
              <a:t> </a:t>
            </a:r>
            <a:endParaRPr lang="en-US" sz="2000" dirty="0">
              <a:latin typeface="+mn-lt"/>
            </a:endParaRPr>
          </a:p>
        </p:txBody>
      </p:sp>
      <p:sp>
        <p:nvSpPr>
          <p:cNvPr id="8" name="TextBox 7"/>
          <p:cNvSpPr txBox="1"/>
          <p:nvPr/>
        </p:nvSpPr>
        <p:spPr>
          <a:xfrm>
            <a:off x="304800" y="5334000"/>
            <a:ext cx="990600" cy="1223412"/>
          </a:xfrm>
          <a:prstGeom prst="rect">
            <a:avLst/>
          </a:prstGeom>
          <a:noFill/>
        </p:spPr>
        <p:txBody>
          <a:bodyPr wrap="square" rtlCol="0">
            <a:spAutoFit/>
          </a:bodyPr>
          <a:lstStyle/>
          <a:p>
            <a:r>
              <a:rPr lang="en-US" sz="1050" i="1" dirty="0" smtClean="0"/>
              <a:t>Note: </a:t>
            </a:r>
            <a:r>
              <a:rPr lang="en-US" sz="1050" dirty="0" smtClean="0"/>
              <a:t>White areas represent the critical section controlled by semaphore </a:t>
            </a:r>
            <a:r>
              <a:rPr lang="en-US" sz="1050" dirty="0" err="1" smtClean="0"/>
              <a:t>s</a:t>
            </a:r>
            <a:r>
              <a:rPr lang="en-US" sz="1050" dirty="0" smtClean="0"/>
              <a:t>. </a:t>
            </a:r>
            <a:endParaRPr lang="en-US" sz="1050" dirty="0"/>
          </a:p>
        </p:txBody>
      </p:sp>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946" name="Object 2"/>
          <p:cNvGraphicFramePr>
            <a:graphicFrameLocks noChangeAspect="1"/>
          </p:cNvGraphicFramePr>
          <p:nvPr/>
        </p:nvGraphicFramePr>
        <p:xfrm>
          <a:off x="533401" y="586166"/>
          <a:ext cx="5410200" cy="5890833"/>
        </p:xfrm>
        <a:graphic>
          <a:graphicData uri="http://schemas.openxmlformats.org/presentationml/2006/ole">
            <mc:AlternateContent xmlns:mc="http://schemas.openxmlformats.org/markup-compatibility/2006">
              <mc:Choice xmlns:v="urn:schemas-microsoft-com:vml" Requires="v">
                <p:oleObj spid="_x0000_s338957" name="Document" r:id="rId4" imgW="5575300" imgH="6070600" progId="Word.Document.12">
                  <p:link updateAutomatic="1"/>
                </p:oleObj>
              </mc:Choice>
              <mc:Fallback>
                <p:oleObj name="Document" r:id="rId4" imgW="5575300" imgH="60706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586166"/>
                        <a:ext cx="5410200" cy="589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990600"/>
            <a:ext cx="2327905" cy="3847207"/>
          </a:xfrm>
          <a:prstGeom prst="rect">
            <a:avLst/>
          </a:prstGeom>
          <a:noFill/>
        </p:spPr>
        <p:txBody>
          <a:bodyPr wrap="square" rtlCol="0">
            <a:spAutoFit/>
          </a:bodyPr>
          <a:lstStyle/>
          <a:p>
            <a:pPr algn="ctr"/>
            <a:r>
              <a:rPr lang="en-US" sz="2800" b="1" dirty="0" smtClean="0">
                <a:latin typeface="+mn-lt"/>
              </a:rPr>
              <a:t>Figure 5.10    </a:t>
            </a:r>
          </a:p>
          <a:p>
            <a:pPr algn="ctr"/>
            <a:endParaRPr lang="en-US" sz="2400" b="1" dirty="0" smtClean="0">
              <a:latin typeface="+mn-lt"/>
            </a:endParaRPr>
          </a:p>
          <a:p>
            <a:pPr algn="ctr"/>
            <a:r>
              <a:rPr lang="en-US" sz="2400" b="1" dirty="0" smtClean="0">
                <a:latin typeface="+mn-lt"/>
              </a:rPr>
              <a:t>A Correct Solution to the Infinite-Buffer Producer/Consumer Problem Using Binary Semaphores </a:t>
            </a:r>
            <a:endParaRPr lang="en-US" sz="2400" b="1" dirty="0">
              <a:latin typeface="+mn-lt"/>
            </a:endParaRPr>
          </a:p>
        </p:txBody>
      </p:sp>
      <p:sp useBgFill="1">
        <p:nvSpPr>
          <p:cNvPr id="10" name="TextBox 9"/>
          <p:cNvSpPr txBox="1"/>
          <p:nvPr/>
        </p:nvSpPr>
        <p:spPr>
          <a:xfrm>
            <a:off x="457200" y="609600"/>
            <a:ext cx="838200" cy="5867400"/>
          </a:xfrm>
          <a:prstGeom prst="rect">
            <a:avLst/>
          </a:prstGeom>
        </p:spPr>
        <p:txBody>
          <a:bodyPr wrap="square" rtlCol="0">
            <a:spAutoFit/>
          </a:bodyPr>
          <a:lstStyle/>
          <a:p>
            <a:endParaRPr lang="en-US" dirty="0"/>
          </a:p>
        </p:txBody>
      </p:sp>
      <p:sp useBgFill="1">
        <p:nvSpPr>
          <p:cNvPr id="11" name="TextBox 10"/>
          <p:cNvSpPr txBox="1"/>
          <p:nvPr/>
        </p:nvSpPr>
        <p:spPr>
          <a:xfrm>
            <a:off x="1143000" y="609600"/>
            <a:ext cx="5029200" cy="152400"/>
          </a:xfrm>
          <a:prstGeom prst="rect">
            <a:avLst/>
          </a:prstGeom>
        </p:spPr>
        <p:txBody>
          <a:bodyPr wrap="square" rtlCol="0">
            <a:spAutoFit/>
          </a:bodyPr>
          <a:lstStyle/>
          <a:p>
            <a:endParaRPr lang="en-US" dirty="0"/>
          </a:p>
        </p:txBody>
      </p:sp>
      <p:sp useBgFill="1">
        <p:nvSpPr>
          <p:cNvPr id="12" name="TextBox 11"/>
          <p:cNvSpPr txBox="1"/>
          <p:nvPr/>
        </p:nvSpPr>
        <p:spPr>
          <a:xfrm>
            <a:off x="1219200" y="6324600"/>
            <a:ext cx="4876800" cy="1524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905000" y="685800"/>
            <a:ext cx="6736135" cy="5729046"/>
          </a:xfrm>
          <a:prstGeom prst="rect">
            <a:avLst/>
          </a:prstGeom>
        </p:spPr>
      </p:pic>
      <p:sp>
        <p:nvSpPr>
          <p:cNvPr id="8" name="TextBox 7"/>
          <p:cNvSpPr txBox="1"/>
          <p:nvPr/>
        </p:nvSpPr>
        <p:spPr>
          <a:xfrm>
            <a:off x="381000" y="1295400"/>
            <a:ext cx="1600200" cy="3785652"/>
          </a:xfrm>
          <a:prstGeom prst="rect">
            <a:avLst/>
          </a:prstGeom>
          <a:noFill/>
        </p:spPr>
        <p:txBody>
          <a:bodyPr wrap="square" rtlCol="0">
            <a:spAutoFit/>
          </a:bodyPr>
          <a:lstStyle/>
          <a:p>
            <a:pPr algn="ctr"/>
            <a:r>
              <a:rPr lang="en-US" sz="2200" b="1" dirty="0" smtClean="0">
                <a:latin typeface="+mn-lt"/>
              </a:rPr>
              <a:t>Figure 5.11   </a:t>
            </a:r>
          </a:p>
          <a:p>
            <a:pPr algn="ctr"/>
            <a:endParaRPr lang="en-US" sz="2000" b="1" dirty="0" smtClean="0">
              <a:latin typeface="+mn-lt"/>
            </a:endParaRPr>
          </a:p>
          <a:p>
            <a:pPr algn="ctr"/>
            <a:r>
              <a:rPr lang="en-US" sz="2000" b="1" dirty="0" smtClean="0">
                <a:latin typeface="+mn-lt"/>
              </a:rPr>
              <a:t>A Solution </a:t>
            </a:r>
          </a:p>
          <a:p>
            <a:pPr algn="ctr"/>
            <a:r>
              <a:rPr lang="en-US" sz="2000" b="1" dirty="0" smtClean="0">
                <a:latin typeface="+mn-lt"/>
              </a:rPr>
              <a:t>to the Infinite-Buffer Producer/Consumer Problem Using Semaphores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l="8235" t="9091" r="5882" b="20000"/>
          <a:stretch>
            <a:fillRect/>
          </a:stretch>
        </p:blipFill>
        <p:spPr>
          <a:xfrm>
            <a:off x="1828800" y="609600"/>
            <a:ext cx="5620844" cy="6005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nvGraphicFramePr>
        <p:xfrm>
          <a:off x="2438400" y="685800"/>
          <a:ext cx="5911850" cy="5723317"/>
        </p:xfrm>
        <a:graphic>
          <a:graphicData uri="http://schemas.openxmlformats.org/presentationml/2006/ole">
            <mc:AlternateContent xmlns:mc="http://schemas.openxmlformats.org/markup-compatibility/2006">
              <mc:Choice xmlns:v="urn:schemas-microsoft-com:vml" Requires="v">
                <p:oleObj spid="_x0000_s345101" name="Document" r:id="rId4" imgW="5575300" imgH="5397500" progId="Word.Document.12">
                  <p:link updateAutomatic="1"/>
                </p:oleObj>
              </mc:Choice>
              <mc:Fallback>
                <p:oleObj name="Document" r:id="rId4" imgW="5575300" imgH="53975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85800"/>
                        <a:ext cx="5911850" cy="572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2667000" y="609600"/>
            <a:ext cx="5787864" cy="293132"/>
          </a:xfrm>
          <a:prstGeom prst="rect">
            <a:avLst/>
          </a:prstGeom>
        </p:spPr>
        <p:txBody>
          <a:bodyPr wrap="square" rtlCol="0">
            <a:spAutoFit/>
          </a:bodyPr>
          <a:lstStyle/>
          <a:p>
            <a:endParaRPr lang="en-US" dirty="0"/>
          </a:p>
        </p:txBody>
      </p:sp>
      <p:sp useBgFill="1">
        <p:nvSpPr>
          <p:cNvPr id="12" name="TextBox 11"/>
          <p:cNvSpPr txBox="1"/>
          <p:nvPr/>
        </p:nvSpPr>
        <p:spPr>
          <a:xfrm>
            <a:off x="2895600" y="6248400"/>
            <a:ext cx="5715000" cy="228600"/>
          </a:xfrm>
          <a:prstGeom prst="rect">
            <a:avLst/>
          </a:prstGeom>
        </p:spPr>
        <p:txBody>
          <a:bodyPr wrap="square" rtlCol="0">
            <a:spAutoFit/>
          </a:bodyPr>
          <a:lstStyle/>
          <a:p>
            <a:endParaRPr lang="en-US" dirty="0"/>
          </a:p>
        </p:txBody>
      </p:sp>
      <p:sp useBgFill="1">
        <p:nvSpPr>
          <p:cNvPr id="13" name="TextBox 12"/>
          <p:cNvSpPr txBox="1"/>
          <p:nvPr/>
        </p:nvSpPr>
        <p:spPr>
          <a:xfrm>
            <a:off x="2362200" y="685800"/>
            <a:ext cx="914400" cy="5715000"/>
          </a:xfrm>
          <a:prstGeom prst="rect">
            <a:avLst/>
          </a:prstGeom>
        </p:spPr>
        <p:txBody>
          <a:bodyPr wrap="square" rtlCol="0">
            <a:spAutoFit/>
          </a:bodyPr>
          <a:lstStyle/>
          <a:p>
            <a:endParaRPr lang="en-US" dirty="0"/>
          </a:p>
        </p:txBody>
      </p:sp>
      <p:sp>
        <p:nvSpPr>
          <p:cNvPr id="14" name="TextBox 13"/>
          <p:cNvSpPr txBox="1"/>
          <p:nvPr/>
        </p:nvSpPr>
        <p:spPr>
          <a:xfrm>
            <a:off x="457200" y="1752600"/>
            <a:ext cx="2667000" cy="3970318"/>
          </a:xfrm>
          <a:prstGeom prst="rect">
            <a:avLst/>
          </a:prstGeom>
          <a:noFill/>
        </p:spPr>
        <p:txBody>
          <a:bodyPr wrap="square" rtlCol="0">
            <a:spAutoFit/>
          </a:bodyPr>
          <a:lstStyle/>
          <a:p>
            <a:pPr algn="ctr"/>
            <a:r>
              <a:rPr lang="en-US" sz="2800" b="1" dirty="0" smtClean="0">
                <a:latin typeface="+mn-lt"/>
              </a:rPr>
              <a:t>Figure 5.13    </a:t>
            </a:r>
          </a:p>
          <a:p>
            <a:pPr algn="ctr"/>
            <a:endParaRPr lang="en-US" sz="2800" b="1" dirty="0" smtClean="0">
              <a:latin typeface="+mn-lt"/>
            </a:endParaRPr>
          </a:p>
          <a:p>
            <a:pPr algn="ctr"/>
            <a:r>
              <a:rPr lang="en-US" sz="2800" b="1" dirty="0" smtClean="0">
                <a:latin typeface="+mn-lt"/>
              </a:rPr>
              <a:t>A Solution to the Bounded-Buffer Producer/Consumer Problem Using Semaphores </a:t>
            </a:r>
            <a:endParaRPr lang="en-US" sz="28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solidFill>
                  <a:schemeClr val="accent6">
                    <a:lumMod val="75000"/>
                  </a:schemeClr>
                </a:solidFill>
                <a:effectLst>
                  <a:innerShdw blurRad="69850" dist="43180" dir="5400000">
                    <a:srgbClr val="000000">
                      <a:alpha val="65000"/>
                    </a:srgbClr>
                  </a:innerShdw>
                </a:effectLst>
              </a:rPr>
              <a:t>Implementation of Semaphores</a:t>
            </a:r>
            <a:endParaRPr lang="en-US" sz="4800"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133600"/>
            <a:ext cx="8153400" cy="4267200"/>
          </a:xfrm>
        </p:spPr>
        <p:txBody>
          <a:bodyPr>
            <a:normAutofit lnSpcReduction="10000"/>
          </a:bodyPr>
          <a:lstStyle/>
          <a:p>
            <a:r>
              <a:rPr lang="en-US" sz="3100" dirty="0" smtClean="0"/>
              <a:t>Imperative that the </a:t>
            </a:r>
            <a:r>
              <a:rPr lang="en-US" sz="3100" dirty="0" err="1" smtClean="0">
                <a:latin typeface="Courier New"/>
              </a:rPr>
              <a:t>semWait</a:t>
            </a:r>
            <a:r>
              <a:rPr lang="en-US" sz="3100" dirty="0" smtClean="0"/>
              <a:t> and </a:t>
            </a:r>
            <a:r>
              <a:rPr lang="en-US" sz="3100" dirty="0" err="1" smtClean="0">
                <a:latin typeface="Courier New"/>
              </a:rPr>
              <a:t>semSignal</a:t>
            </a:r>
            <a:r>
              <a:rPr lang="en-US" sz="3100" dirty="0" smtClean="0"/>
              <a:t> operations be implemented as atomic primitives</a:t>
            </a:r>
          </a:p>
          <a:p>
            <a:r>
              <a:rPr lang="en-US" sz="3100" dirty="0" smtClean="0"/>
              <a:t>Can be implemented in hardware or firmware</a:t>
            </a:r>
          </a:p>
          <a:p>
            <a:r>
              <a:rPr lang="en-US" sz="3100" dirty="0" smtClean="0"/>
              <a:t>Software schemes such as Dekker’s or Peterson’s algorithms can be used</a:t>
            </a:r>
          </a:p>
          <a:p>
            <a:r>
              <a:rPr lang="en-US" sz="3100" dirty="0" smtClean="0"/>
              <a:t>Use one of the hardware-supported     schemes for mutual exclusion</a:t>
            </a:r>
            <a:endParaRPr lang="en-US" sz="3100" dirty="0"/>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2209800"/>
            <a:ext cx="8382000" cy="3238500"/>
          </a:xfrm>
          <a:prstGeom prst="rect">
            <a:avLst/>
          </a:prstGeom>
        </p:spPr>
      </p:pic>
      <p:sp>
        <p:nvSpPr>
          <p:cNvPr id="6" name="TextBox 5"/>
          <p:cNvSpPr txBox="1"/>
          <p:nvPr/>
        </p:nvSpPr>
        <p:spPr>
          <a:xfrm>
            <a:off x="609600" y="5562600"/>
            <a:ext cx="8534400" cy="369332"/>
          </a:xfrm>
          <a:prstGeom prst="rect">
            <a:avLst/>
          </a:prstGeom>
          <a:noFill/>
        </p:spPr>
        <p:txBody>
          <a:bodyPr wrap="square" rtlCol="0">
            <a:spAutoFit/>
          </a:bodyPr>
          <a:lstStyle/>
          <a:p>
            <a:r>
              <a:rPr lang="en-US" b="1" dirty="0" smtClean="0">
                <a:latin typeface="+mn-lt"/>
              </a:rPr>
              <a:t>(a) Compare and Swap Instruction    	(</a:t>
            </a:r>
            <a:r>
              <a:rPr lang="en-US" b="1" dirty="0" err="1" smtClean="0">
                <a:latin typeface="+mn-lt"/>
              </a:rPr>
              <a:t>b</a:t>
            </a:r>
            <a:r>
              <a:rPr lang="en-US" b="1" dirty="0" smtClean="0">
                <a:latin typeface="+mn-lt"/>
              </a:rPr>
              <a:t>) Interrupts</a:t>
            </a:r>
            <a:r>
              <a:rPr lang="en-US" dirty="0" smtClean="0">
                <a:latin typeface="+mn-lt"/>
              </a:rPr>
              <a:t> </a:t>
            </a:r>
            <a:endParaRPr lang="en-US" dirty="0">
              <a:latin typeface="+mn-lt"/>
            </a:endParaRPr>
          </a:p>
        </p:txBody>
      </p:sp>
      <p:sp>
        <p:nvSpPr>
          <p:cNvPr id="7" name="TextBox 6"/>
          <p:cNvSpPr txBox="1"/>
          <p:nvPr/>
        </p:nvSpPr>
        <p:spPr>
          <a:xfrm>
            <a:off x="381000" y="609600"/>
            <a:ext cx="8305800" cy="1384995"/>
          </a:xfrm>
          <a:prstGeom prst="rect">
            <a:avLst/>
          </a:prstGeom>
          <a:noFill/>
        </p:spPr>
        <p:txBody>
          <a:bodyPr wrap="square" rtlCol="0">
            <a:spAutoFit/>
          </a:bodyPr>
          <a:lstStyle/>
          <a:p>
            <a:pPr algn="ctr"/>
            <a:r>
              <a:rPr lang="en-US" sz="2800" b="1" dirty="0" smtClean="0">
                <a:latin typeface="+mn-lt"/>
              </a:rPr>
              <a:t>Figure 5.14   </a:t>
            </a:r>
          </a:p>
          <a:p>
            <a:pPr algn="ctr"/>
            <a:r>
              <a:rPr lang="en-US" sz="2800" b="1" dirty="0" smtClean="0">
                <a:latin typeface="+mn-lt"/>
              </a:rPr>
              <a:t>Two Possible Implementations of Semaphores</a:t>
            </a:r>
            <a:endParaRPr lang="en-US" sz="2800" dirty="0" smtClean="0">
              <a:latin typeface="+mn-lt"/>
            </a:endParaRPr>
          </a:p>
          <a:p>
            <a:pPr algn="ct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800600"/>
          </a:xfrm>
        </p:spPr>
        <p:txBody>
          <a:bodyPr>
            <a:normAutofit lnSpcReduction="10000"/>
          </a:bodyPr>
          <a:lstStyle/>
          <a:p>
            <a:pPr>
              <a:spcBef>
                <a:spcPts val="600"/>
              </a:spcBef>
            </a:pPr>
            <a:r>
              <a:rPr lang="en-US" sz="2800" dirty="0" smtClean="0"/>
              <a:t>Programming language construct that provides equivalent functionality to that of semaphores and is easier to control</a:t>
            </a:r>
          </a:p>
          <a:p>
            <a:pPr>
              <a:spcBef>
                <a:spcPts val="600"/>
              </a:spcBef>
            </a:pPr>
            <a:r>
              <a:rPr lang="en-US" sz="2800" dirty="0" smtClean="0"/>
              <a:t>Implemented in a number of programming languages</a:t>
            </a:r>
            <a:endParaRPr lang="en-US" dirty="0" smtClean="0"/>
          </a:p>
          <a:p>
            <a:pPr lvl="2"/>
            <a:r>
              <a:rPr lang="en-US" sz="2400" dirty="0" smtClean="0"/>
              <a:t>including Concurrent Pascal, Pascal-Plus, Modula-2, Modula-3, and Java</a:t>
            </a:r>
          </a:p>
          <a:p>
            <a:pPr marL="342900" lvl="2" indent="-342900"/>
            <a:r>
              <a:rPr lang="en-US" sz="2800" dirty="0" smtClean="0"/>
              <a:t>Has also been implemented as a program library</a:t>
            </a:r>
          </a:p>
          <a:p>
            <a:pPr marL="342900" lvl="2" indent="-342900"/>
            <a:r>
              <a:rPr lang="en-US" sz="2800" dirty="0" smtClean="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66079017"/>
              </p:ext>
            </p:extLst>
          </p:nvPr>
        </p:nvGraphicFramePr>
        <p:xfrm>
          <a:off x="45720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Synchronization</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smtClean="0"/>
              <a:t>Achieved by the use of </a:t>
            </a:r>
            <a:r>
              <a:rPr lang="en-NZ" sz="2800" b="1" dirty="0" smtClean="0"/>
              <a:t>condition variables </a:t>
            </a:r>
            <a:r>
              <a:rPr lang="en-NZ" sz="2800" dirty="0" smtClean="0"/>
              <a:t>that are contained within the monitor and accessible only within the monitor</a:t>
            </a:r>
          </a:p>
          <a:p>
            <a:pPr lvl="2"/>
            <a:r>
              <a:rPr lang="en-NZ" sz="2600" dirty="0" smtClean="0"/>
              <a:t>Condition variables are operated on by two functions:</a:t>
            </a:r>
          </a:p>
          <a:p>
            <a:pPr marL="1662113" lvl="4" indent="-284163"/>
            <a:r>
              <a:rPr lang="en-NZ" sz="2200" dirty="0" smtClean="0"/>
              <a:t>cwait(c): suspend execution of the calling process on condition c</a:t>
            </a:r>
          </a:p>
          <a:p>
            <a:pPr marL="1662113" lvl="4" indent="-284163"/>
            <a:r>
              <a:rPr lang="en-NZ" sz="2200" dirty="0" smtClean="0"/>
              <a:t>csignal(c): 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2" name="Object 6"/>
          <p:cNvGraphicFramePr>
            <a:graphicFrameLocks noChangeAspect="1"/>
          </p:cNvGraphicFramePr>
          <p:nvPr/>
        </p:nvGraphicFramePr>
        <p:xfrm>
          <a:off x="457200" y="609600"/>
          <a:ext cx="7175500" cy="5881273"/>
        </p:xfrm>
        <a:graphic>
          <a:graphicData uri="http://schemas.openxmlformats.org/presentationml/2006/ole">
            <mc:AlternateContent xmlns:mc="http://schemas.openxmlformats.org/markup-compatibility/2006">
              <mc:Choice xmlns:v="urn:schemas-microsoft-com:vml" Requires="v">
                <p:oleObj spid="_x0000_s34833" name="Document" r:id="rId4" imgW="6121400" imgH="5016500" progId="Word.Document.12">
                  <p:embed/>
                </p:oleObj>
              </mc:Choice>
              <mc:Fallback>
                <p:oleObj name="Document" r:id="rId4" imgW="6121400" imgH="5016500" progId="Word.Document.12">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09600"/>
                        <a:ext cx="7175500" cy="588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Box 29"/>
          <p:cNvSpPr txBox="1"/>
          <p:nvPr/>
        </p:nvSpPr>
        <p:spPr>
          <a:xfrm>
            <a:off x="381000" y="609600"/>
            <a:ext cx="7391400" cy="2286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14" name="Rectangle 13"/>
          <p:cNvSpPr/>
          <p:nvPr/>
        </p:nvSpPr>
        <p:spPr>
          <a:xfrm>
            <a:off x="7620000" y="2209800"/>
            <a:ext cx="1295400" cy="1723549"/>
          </a:xfrm>
          <a:prstGeom prst="rect">
            <a:avLst/>
          </a:prstGeom>
        </p:spPr>
        <p:txBody>
          <a:bodyPr wrap="square">
            <a:spAutoFit/>
          </a:bodyPr>
          <a:lstStyle/>
          <a:p>
            <a:pPr algn="ctr"/>
            <a:r>
              <a:rPr lang="en-US" b="1" dirty="0" smtClean="0">
                <a:latin typeface="+mn-lt"/>
              </a:rPr>
              <a:t>Table 5.1   </a:t>
            </a:r>
          </a:p>
          <a:p>
            <a:pPr algn="ctr"/>
            <a:endParaRPr lang="en-US" b="1" dirty="0" smtClean="0">
              <a:latin typeface="+mn-lt"/>
            </a:endParaRPr>
          </a:p>
          <a:p>
            <a:pPr algn="ctr"/>
            <a:r>
              <a:rPr lang="en-US" sz="1400" b="1" dirty="0" smtClean="0">
                <a:latin typeface="+mn-lt"/>
              </a:rPr>
              <a:t>Some Key Terms Related </a:t>
            </a:r>
          </a:p>
          <a:p>
            <a:pPr algn="ctr"/>
            <a:r>
              <a:rPr lang="en-US" sz="1400" b="1" dirty="0" smtClean="0">
                <a:latin typeface="+mn-lt"/>
              </a:rPr>
              <a:t>to Concurrency </a:t>
            </a:r>
            <a:endParaRPr lang="en-US" sz="1400" b="1" dirty="0">
              <a:latin typeface="+mn-lt"/>
            </a:endParaRPr>
          </a:p>
        </p:txBody>
      </p:sp>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5.pdf"/>
          <p:cNvPicPr>
            <a:picLocks noChangeAspect="1"/>
          </p:cNvPicPr>
          <p:nvPr/>
        </p:nvPicPr>
        <p:blipFill>
          <a:blip r:embed="rId3"/>
          <a:srcRect t="4545" b="9091"/>
          <a:stretch>
            <a:fillRect/>
          </a:stretch>
        </p:blipFill>
        <p:spPr>
          <a:xfrm>
            <a:off x="1828800" y="381000"/>
            <a:ext cx="5516290" cy="6165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457200" y="609600"/>
            <a:ext cx="5170503" cy="3314700"/>
          </a:xfrm>
          <a:prstGeom prst="rect">
            <a:avLst/>
          </a:prstGeom>
        </p:spPr>
      </p:pic>
      <p:graphicFrame>
        <p:nvGraphicFramePr>
          <p:cNvPr id="357382" name="Object 6"/>
          <p:cNvGraphicFramePr>
            <a:graphicFrameLocks noChangeAspect="1"/>
          </p:cNvGraphicFramePr>
          <p:nvPr/>
        </p:nvGraphicFramePr>
        <p:xfrm>
          <a:off x="533400" y="3962400"/>
          <a:ext cx="5029200" cy="2720818"/>
        </p:xfrm>
        <a:graphic>
          <a:graphicData uri="http://schemas.openxmlformats.org/presentationml/2006/ole">
            <mc:AlternateContent xmlns:mc="http://schemas.openxmlformats.org/markup-compatibility/2006">
              <mc:Choice xmlns:v="urn:schemas-microsoft-com:vml" Requires="v">
                <p:oleObj spid="_x0000_s357394" name="Document" r:id="rId5" imgW="5664200" imgH="3111500" progId="Word.Document.12">
                  <p:link updateAutomatic="1"/>
                </p:oleObj>
              </mc:Choice>
              <mc:Fallback>
                <p:oleObj name="Document" r:id="rId5" imgW="5664200" imgH="3111500" progId="Word.Document.12">
                  <p:link updateAutomatic="1"/>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962400"/>
                        <a:ext cx="5029200" cy="272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81000" y="6553200"/>
            <a:ext cx="7315342" cy="304800"/>
          </a:xfrm>
          <a:prstGeom prst="rect">
            <a:avLst/>
          </a:prstGeom>
        </p:spPr>
        <p:txBody>
          <a:bodyPr wrap="square" rtlCol="0">
            <a:spAutoFit/>
          </a:bodyPr>
          <a:lstStyle/>
          <a:p>
            <a:endParaRPr lang="en-US" dirty="0"/>
          </a:p>
        </p:txBody>
      </p:sp>
      <p:sp>
        <p:nvSpPr>
          <p:cNvPr id="16" name="TextBox 15"/>
          <p:cNvSpPr txBox="1"/>
          <p:nvPr/>
        </p:nvSpPr>
        <p:spPr>
          <a:xfrm>
            <a:off x="5943600" y="1530634"/>
            <a:ext cx="2895601" cy="3539431"/>
          </a:xfrm>
          <a:prstGeom prst="rect">
            <a:avLst/>
          </a:prstGeom>
          <a:noFill/>
        </p:spPr>
        <p:txBody>
          <a:bodyPr wrap="square" rtlCol="0">
            <a:spAutoFit/>
          </a:bodyPr>
          <a:lstStyle/>
          <a:p>
            <a:pPr algn="ctr"/>
            <a:r>
              <a:rPr lang="en-US" sz="2800" b="1" dirty="0" smtClean="0">
                <a:latin typeface="+mn-lt"/>
              </a:rPr>
              <a:t>Figure 5.16  </a:t>
            </a:r>
          </a:p>
          <a:p>
            <a:pPr algn="ctr"/>
            <a:endParaRPr lang="en-US" sz="2800" b="1" dirty="0" smtClean="0">
              <a:latin typeface="+mn-lt"/>
            </a:endParaRPr>
          </a:p>
          <a:p>
            <a:pPr algn="ctr"/>
            <a:r>
              <a:rPr lang="en-US" sz="2800" b="1" dirty="0" smtClean="0">
                <a:latin typeface="+mn-lt"/>
              </a:rPr>
              <a:t>A Solution to the Bounded-Buffer Producer/Consumer Problem Using a Monitor </a:t>
            </a:r>
            <a:endParaRPr lang="en-US" sz="28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73" name="Object 13"/>
          <p:cNvGraphicFramePr>
            <a:graphicFrameLocks noChangeAspect="1"/>
          </p:cNvGraphicFramePr>
          <p:nvPr/>
        </p:nvGraphicFramePr>
        <p:xfrm>
          <a:off x="408457" y="1295400"/>
          <a:ext cx="8327086" cy="4267200"/>
        </p:xfrm>
        <a:graphic>
          <a:graphicData uri="http://schemas.openxmlformats.org/presentationml/2006/ole">
            <mc:AlternateContent xmlns:mc="http://schemas.openxmlformats.org/markup-compatibility/2006">
              <mc:Choice xmlns:v="urn:schemas-microsoft-com:vml" Requires="v">
                <p:oleObj spid="_x0000_s399384" name="Document" r:id="rId4" imgW="6121400" imgH="3136900" progId="Word.Document.12">
                  <p:embed/>
                </p:oleObj>
              </mc:Choice>
              <mc:Fallback>
                <p:oleObj name="Document" r:id="rId4" imgW="6121400" imgH="3136900" progId="Word.Document.12">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57" y="1295400"/>
                        <a:ext cx="8327086"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1981200"/>
            <a:ext cx="8229600" cy="5181600"/>
          </a:xfrm>
        </p:spPr>
        <p:txBody>
          <a:bodyPr/>
          <a:lstStyle/>
          <a:p>
            <a:r>
              <a:rPr lang="en-NZ" sz="2800" dirty="0" smtClean="0"/>
              <a:t>When processes interact with one another two fundamental requirements must be satisfied: </a:t>
            </a:r>
          </a:p>
          <a:p>
            <a:endParaRPr lang="en-NZ" sz="2900" dirty="0" smtClean="0"/>
          </a:p>
          <a:p>
            <a:endParaRPr lang="en-NZ" sz="2900" dirty="0" smtClean="0"/>
          </a:p>
          <a:p>
            <a:endParaRPr lang="en-NZ" sz="2900" dirty="0" smtClean="0"/>
          </a:p>
          <a:p>
            <a:pPr>
              <a:spcBef>
                <a:spcPts val="1000"/>
              </a:spcBef>
            </a:pPr>
            <a:r>
              <a:rPr lang="en-NZ" sz="2800" dirty="0" smtClean="0"/>
              <a:t>Message Passing is one approach to providing both of these functions</a:t>
            </a:r>
          </a:p>
          <a:p>
            <a:pPr lvl="2">
              <a:spcBef>
                <a:spcPts val="1000"/>
              </a:spcBef>
            </a:pPr>
            <a:r>
              <a:rPr lang="en-NZ" dirty="0" smtClean="0"/>
              <a:t>works with distributed systems </a:t>
            </a:r>
            <a:r>
              <a:rPr lang="en-NZ" i="1" dirty="0" smtClean="0"/>
              <a:t>and</a:t>
            </a:r>
            <a:r>
              <a:rPr lang="en-NZ" dirty="0" smtClean="0"/>
              <a:t> shared memory multiprocessor and uniprocessor systems</a:t>
            </a:r>
            <a:endParaRPr lang="en-NZ" dirty="0"/>
          </a:p>
        </p:txBody>
      </p:sp>
      <p:graphicFrame>
        <p:nvGraphicFramePr>
          <p:cNvPr id="4" name="Diagram 3"/>
          <p:cNvGraphicFramePr/>
          <p:nvPr>
            <p:extLst>
              <p:ext uri="{D42A27DB-BD31-4B8C-83A1-F6EECF244321}">
                <p14:modId xmlns:p14="http://schemas.microsoft.com/office/powerpoint/2010/main" val="274277759"/>
              </p:ext>
            </p:extLst>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smtClean="0">
                <a:solidFill>
                  <a:schemeClr val="accent6"/>
                </a:solidFill>
              </a:rPr>
              <a:t>Message Passing</a:t>
            </a:r>
            <a:endParaRPr lang="en-US" b="1" dirty="0">
              <a:solidFill>
                <a:schemeClr val="accent6"/>
              </a:solidFill>
            </a:endParaRPr>
          </a:p>
        </p:txBody>
      </p:sp>
      <p:sp>
        <p:nvSpPr>
          <p:cNvPr id="3" name="Content Placeholder 2"/>
          <p:cNvSpPr>
            <a:spLocks noGrp="1"/>
          </p:cNvSpPr>
          <p:nvPr>
            <p:ph idx="4294967295"/>
          </p:nvPr>
        </p:nvSpPr>
        <p:spPr>
          <a:xfrm>
            <a:off x="304800" y="2057400"/>
            <a:ext cx="8534400" cy="5867400"/>
          </a:xfrm>
        </p:spPr>
        <p:txBody>
          <a:bodyPr/>
          <a:lstStyle/>
          <a:p>
            <a:r>
              <a:rPr lang="en-NZ" sz="2800" dirty="0" smtClean="0"/>
              <a:t>The actual function is normally provided in the form of a pair of primitives:</a:t>
            </a:r>
            <a:endParaRPr lang="en-US" sz="2800" dirty="0" smtClean="0"/>
          </a:p>
          <a:p>
            <a:pPr lvl="4">
              <a:buNone/>
            </a:pPr>
            <a:r>
              <a:rPr lang="en-US" sz="2800" dirty="0" smtClean="0"/>
              <a:t>send (destination, message)</a:t>
            </a:r>
          </a:p>
          <a:p>
            <a:pPr lvl="4">
              <a:buNone/>
            </a:pPr>
            <a:r>
              <a:rPr lang="en-US" sz="2800" dirty="0" smtClean="0"/>
              <a:t>receive (source, message)</a:t>
            </a:r>
          </a:p>
          <a:p>
            <a:pPr marL="374904" lvl="4">
              <a:spcBef>
                <a:spcPts val="1200"/>
              </a:spcBef>
            </a:pPr>
            <a:r>
              <a:rPr lang="en-US" sz="2800" dirty="0" smtClean="0"/>
              <a:t>A process sends information in the form of a </a:t>
            </a:r>
            <a:r>
              <a:rPr lang="en-US" sz="2800" i="1" dirty="0" smtClean="0"/>
              <a:t>message</a:t>
            </a:r>
            <a:r>
              <a:rPr lang="en-US" sz="2800" dirty="0" smtClean="0"/>
              <a:t> to another process designated by a </a:t>
            </a:r>
            <a:r>
              <a:rPr lang="en-US" sz="2800" i="1" dirty="0" smtClean="0"/>
              <a:t>destination</a:t>
            </a:r>
          </a:p>
          <a:p>
            <a:pPr marL="374904" lvl="4">
              <a:spcBef>
                <a:spcPts val="1200"/>
              </a:spcBef>
            </a:pPr>
            <a:r>
              <a:rPr lang="en-US" sz="2800" dirty="0" smtClean="0"/>
              <a:t>A process receives information by executing the </a:t>
            </a:r>
            <a:r>
              <a:rPr lang="en-US" sz="2800" dirty="0" smtClean="0">
                <a:latin typeface="Courier New"/>
              </a:rPr>
              <a:t>receive</a:t>
            </a:r>
            <a:r>
              <a:rPr lang="en-US" sz="2800" dirty="0" smtClean="0"/>
              <a:t> primitive, indicating the </a:t>
            </a:r>
            <a:r>
              <a:rPr lang="en-US" sz="2800" i="1" dirty="0" smtClean="0"/>
              <a:t>source</a:t>
            </a:r>
            <a:r>
              <a:rPr lang="en-US" sz="2800" dirty="0" smtClean="0"/>
              <a:t> and the </a:t>
            </a:r>
            <a:r>
              <a:rPr lang="en-US" sz="2800" i="1" dirty="0" smtClean="0"/>
              <a:t>message</a:t>
            </a:r>
            <a:r>
              <a:rPr lang="en-US" sz="2800" dirty="0" smtClean="0"/>
              <a:t> </a:t>
            </a:r>
          </a:p>
          <a:p>
            <a:endParaRPr lang="en-US" dirty="0"/>
          </a:p>
        </p:txBody>
      </p:sp>
      <p:pic>
        <p:nvPicPr>
          <p:cNvPr id="6" name="Picture 5"/>
          <p:cNvPicPr>
            <a:picLocks noChangeAspect="1"/>
          </p:cNvPicPr>
          <p:nvPr/>
        </p:nvPicPr>
        <p:blipFill>
          <a:blip r:embed="rId3"/>
          <a:stretch>
            <a:fillRect/>
          </a:stretch>
        </p:blipFill>
        <p:spPr>
          <a:xfrm>
            <a:off x="6324600" y="457200"/>
            <a:ext cx="1752600" cy="1752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914400"/>
            <a:ext cx="8562264" cy="4800600"/>
          </a:xfrm>
          <a:prstGeom prst="rect">
            <a:avLst/>
          </a:prstGeom>
        </p:spPr>
      </p:pic>
      <p:sp>
        <p:nvSpPr>
          <p:cNvPr id="8" name="TextBox 7"/>
          <p:cNvSpPr txBox="1"/>
          <p:nvPr/>
        </p:nvSpPr>
        <p:spPr>
          <a:xfrm>
            <a:off x="381000" y="5638800"/>
            <a:ext cx="8382000" cy="923330"/>
          </a:xfrm>
          <a:prstGeom prst="rect">
            <a:avLst/>
          </a:prstGeom>
          <a:noFill/>
        </p:spPr>
        <p:txBody>
          <a:bodyPr wrap="square" rtlCol="0">
            <a:spAutoFit/>
          </a:bodyPr>
          <a:lstStyle/>
          <a:p>
            <a:pPr algn="ctr"/>
            <a:r>
              <a:rPr lang="en-US" b="1" dirty="0" smtClean="0">
                <a:latin typeface="+mn-lt"/>
              </a:rPr>
              <a:t>Table 5.5  </a:t>
            </a:r>
          </a:p>
          <a:p>
            <a:pPr algn="ctr"/>
            <a:r>
              <a:rPr lang="en-US" b="1" dirty="0" smtClean="0">
                <a:latin typeface="+mn-lt"/>
              </a:rPr>
              <a:t>Design Characteristics of Message Systems for </a:t>
            </a:r>
          </a:p>
          <a:p>
            <a:pPr algn="ctr"/>
            <a:r>
              <a:rPr lang="en-US" b="1" dirty="0" err="1" smtClean="0">
                <a:latin typeface="+mn-lt"/>
              </a:rPr>
              <a:t>Interprocess</a:t>
            </a:r>
            <a:r>
              <a:rPr lang="en-US" b="1" dirty="0" smtClean="0">
                <a:latin typeface="+mn-lt"/>
              </a:rPr>
              <a:t> Communication and Synchronization</a:t>
            </a:r>
            <a:r>
              <a:rPr lang="en-US" dirty="0" smtClean="0">
                <a:latin typeface="+mn-lt"/>
              </a:rPr>
              <a:t> </a:t>
            </a:r>
            <a:endParaRPr lang="en-US" dirty="0">
              <a:latin typeface="+mn-l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304800" y="16002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229600" cy="5562600"/>
          </a:xfrm>
        </p:spPr>
        <p:txBody>
          <a:bodyPr/>
          <a:lstStyle/>
          <a:p>
            <a:r>
              <a:rPr lang="en-US" sz="3200" dirty="0" smtClean="0"/>
              <a:t>Both sender and receiver are blocked until the message is delivered</a:t>
            </a:r>
          </a:p>
          <a:p>
            <a:r>
              <a:rPr lang="en-US" sz="3200" dirty="0" smtClean="0"/>
              <a:t>Sometimes referred to as a </a:t>
            </a:r>
            <a:r>
              <a:rPr lang="en-US" sz="3200" i="1" dirty="0" smtClean="0"/>
              <a:t>rendezvous</a:t>
            </a:r>
          </a:p>
          <a:p>
            <a:r>
              <a:rPr lang="en-NZ" sz="3200" dirty="0" smtClean="0"/>
              <a:t>Allows for tight synchronization between processes</a:t>
            </a:r>
            <a:endParaRPr lang="en-US" sz="3200" dirty="0" smtClean="0"/>
          </a:p>
          <a:p>
            <a:endParaRPr lang="en-NZ" dirty="0"/>
          </a:p>
        </p:txBody>
      </p:sp>
      <p:pic>
        <p:nvPicPr>
          <p:cNvPr id="4" name="Picture 3"/>
          <p:cNvPicPr>
            <a:picLocks noChangeAspect="1"/>
          </p:cNvPicPr>
          <p:nvPr/>
        </p:nvPicPr>
        <p:blipFill>
          <a:blip r:embed="rId3"/>
          <a:stretch>
            <a:fillRect/>
          </a:stretch>
        </p:blipFill>
        <p:spPr>
          <a:xfrm>
            <a:off x="4114800" y="4800600"/>
            <a:ext cx="1981200" cy="152127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smtClean="0">
                <a:ln w="1905"/>
                <a:solidFill>
                  <a:schemeClr val="accent6">
                    <a:lumMod val="50000"/>
                  </a:schemeClr>
                </a:solidFill>
                <a:effectLst>
                  <a:innerShdw blurRad="69850" dist="43180" dir="5400000">
                    <a:srgbClr val="000000">
                      <a:alpha val="65000"/>
                    </a:srgbClr>
                  </a:innerShdw>
                </a:effectLst>
              </a:rPr>
              <a:t>Nonblocking</a:t>
            </a:r>
            <a:r>
              <a:rPr lang="en-US" b="1" dirty="0" smtClean="0">
                <a:ln w="1905"/>
                <a:solidFill>
                  <a:schemeClr val="accent6">
                    <a:lumMod val="50000"/>
                  </a:schemeClr>
                </a:solidFill>
                <a:effectLst>
                  <a:innerShdw blurRad="69850" dist="43180" dir="5400000">
                    <a:srgbClr val="000000">
                      <a:alpha val="65000"/>
                    </a:srgbClr>
                  </a:innerShdw>
                </a:effectLst>
              </a:rPr>
              <a:t> Send</a:t>
            </a:r>
            <a:endParaRPr lang="en-US" b="1" dirty="0">
              <a:ln w="1905"/>
              <a:solidFill>
                <a:schemeClr val="accent6">
                  <a:lumMod val="5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6858000" y="5334001"/>
            <a:ext cx="2037433" cy="152399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smtClean="0">
                <a:ln>
                  <a:solidFill>
                    <a:schemeClr val="tx1"/>
                  </a:solidFill>
                </a:ln>
                <a:solidFill>
                  <a:schemeClr val="accent1">
                    <a:lumMod val="50000"/>
                  </a:schemeClr>
                </a:solidFill>
              </a:rPr>
              <a:t>    Addressing</a:t>
            </a:r>
            <a:endParaRPr lang="en-US" sz="5400" b="1" dirty="0">
              <a:ln>
                <a:solidFill>
                  <a:schemeClr val="tx1"/>
                </a:solidFill>
              </a:ln>
              <a:solidFill>
                <a:schemeClr val="accent1">
                  <a:lumMod val="50000"/>
                </a:schemeClr>
              </a:solidFill>
            </a:endParaRPr>
          </a:p>
        </p:txBody>
      </p:sp>
      <p:sp>
        <p:nvSpPr>
          <p:cNvPr id="3" name="Content Placeholder 2"/>
          <p:cNvSpPr>
            <a:spLocks noGrp="1"/>
          </p:cNvSpPr>
          <p:nvPr>
            <p:ph idx="4294967295"/>
          </p:nvPr>
        </p:nvSpPr>
        <p:spPr>
          <a:xfrm>
            <a:off x="228600" y="2286000"/>
            <a:ext cx="8763000" cy="1828800"/>
          </a:xfrm>
        </p:spPr>
        <p:txBody>
          <a:bodyPr>
            <a:normAutofit/>
          </a:bodyPr>
          <a:lstStyle/>
          <a:p>
            <a:pPr lvl="1">
              <a:buClr>
                <a:schemeClr val="accent6">
                  <a:lumMod val="75000"/>
                </a:schemeClr>
              </a:buClr>
              <a:buSzPct val="85000"/>
              <a:buFont typeface="Wingdings" charset="2"/>
              <a:buChar char=""/>
            </a:pPr>
            <a:r>
              <a:rPr lang="en-US" sz="3400" dirty="0" smtClean="0"/>
              <a:t> Schemes for specifying processes in </a:t>
            </a:r>
            <a:r>
              <a:rPr lang="en-US" sz="3400" dirty="0" smtClean="0">
                <a:latin typeface="Courier New"/>
              </a:rPr>
              <a:t>send</a:t>
            </a:r>
            <a:r>
              <a:rPr lang="en-US" sz="3400" dirty="0" smtClean="0"/>
              <a:t>       and </a:t>
            </a:r>
            <a:r>
              <a:rPr lang="en-US" sz="3400" dirty="0" smtClean="0">
                <a:latin typeface="Courier New"/>
              </a:rPr>
              <a:t>receive</a:t>
            </a:r>
            <a:r>
              <a:rPr lang="en-US" sz="3400" dirty="0" smtClean="0"/>
              <a:t> primitives fall into two categories:</a:t>
            </a:r>
          </a:p>
        </p:txBody>
      </p:sp>
      <p:graphicFrame>
        <p:nvGraphicFramePr>
          <p:cNvPr id="6" name="Diagram 5"/>
          <p:cNvGraphicFramePr/>
          <p:nvPr>
            <p:extLst>
              <p:ext uri="{D42A27DB-BD31-4B8C-83A1-F6EECF244321}">
                <p14:modId xmlns:p14="http://schemas.microsoft.com/office/powerpoint/2010/main" val="2033767196"/>
              </p:ext>
            </p:extLst>
          </p:nvPr>
        </p:nvGraphicFramePr>
        <p:xfrm>
          <a:off x="457200" y="3810000"/>
          <a:ext cx="80772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027896" cy="3840163"/>
          </a:xfrm>
        </p:spPr>
        <p:txBody>
          <a:bodyPr>
            <a:noAutofit/>
          </a:bodyPr>
          <a:lstStyle/>
          <a:p>
            <a:r>
              <a:rPr lang="en-US" sz="2800" dirty="0" smtClean="0"/>
              <a:t>Interleaving and overlapping </a:t>
            </a:r>
          </a:p>
          <a:p>
            <a:pPr lvl="2"/>
            <a:r>
              <a:rPr lang="en-US" sz="2400" dirty="0" smtClean="0"/>
              <a:t>can be viewed as examples of concurrent processing</a:t>
            </a:r>
          </a:p>
          <a:p>
            <a:pPr lvl="2"/>
            <a:r>
              <a:rPr lang="en-US" sz="2400" dirty="0" smtClean="0"/>
              <a:t>both present the same problems</a:t>
            </a:r>
          </a:p>
          <a:p>
            <a:pPr marL="282575" lvl="2">
              <a:spcBef>
                <a:spcPts val="1800"/>
              </a:spcBef>
            </a:pPr>
            <a:r>
              <a:rPr lang="en-US" sz="2800" dirty="0" err="1" smtClean="0"/>
              <a:t>Uniprocessor</a:t>
            </a:r>
            <a:r>
              <a:rPr lang="en-US" sz="2800" dirty="0" smtClean="0"/>
              <a:t> – the relative speed of execution of processes cannot be predicted</a:t>
            </a:r>
          </a:p>
          <a:p>
            <a:pPr lvl="2"/>
            <a:r>
              <a:rPr lang="en-US" sz="2400" dirty="0" smtClean="0"/>
              <a:t>depends on activities of other processes</a:t>
            </a:r>
          </a:p>
          <a:p>
            <a:pPr lvl="2"/>
            <a:r>
              <a:rPr lang="en-US" sz="2400" dirty="0" smtClean="0"/>
              <a:t>the way the OS handles interrupts</a:t>
            </a:r>
          </a:p>
          <a:p>
            <a:pPr lvl="2"/>
            <a:r>
              <a:rPr lang="en-US" sz="2400" dirty="0" smtClean="0"/>
              <a:t>scheduling policies of the OS</a:t>
            </a:r>
            <a:endParaRPr lang="en-US" sz="2400" dirty="0"/>
          </a:p>
        </p:txBody>
      </p:sp>
      <p:pic>
        <p:nvPicPr>
          <p:cNvPr id="6" name="Picture 5"/>
          <p:cNvPicPr>
            <a:picLocks noChangeAspect="1"/>
          </p:cNvPicPr>
          <p:nvPr/>
        </p:nvPicPr>
        <p:blipFill>
          <a:blip r:embed="rId3"/>
          <a:stretch>
            <a:fillRect/>
          </a:stretch>
        </p:blipFill>
        <p:spPr>
          <a:xfrm rot="865002">
            <a:off x="7018415" y="4977805"/>
            <a:ext cx="1612269" cy="14925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28600" y="1981200"/>
            <a:ext cx="8382000" cy="4876800"/>
          </a:xfrm>
        </p:spPr>
        <p:txBody>
          <a:bodyPr>
            <a:normAutofit lnSpcReduction="1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t>Receive primitive can be handled in one of two ways:</a:t>
            </a:r>
          </a:p>
          <a:p>
            <a:pPr lvl="3">
              <a:spcBef>
                <a:spcPts val="400"/>
              </a:spcBef>
            </a:pPr>
            <a:r>
              <a:rPr lang="en-US" sz="3200" dirty="0" smtClean="0"/>
              <a:t>require that the process explicitly designate a sending process</a:t>
            </a:r>
          </a:p>
          <a:p>
            <a:pPr marL="1835150" lvl="3" indent="-236538">
              <a:spcBef>
                <a:spcPts val="400"/>
              </a:spcBef>
            </a:pPr>
            <a:r>
              <a:rPr lang="en-US" sz="2162" dirty="0" smtClean="0"/>
              <a:t>effective for cooperating concurrent processes</a:t>
            </a:r>
          </a:p>
          <a:p>
            <a:pPr lvl="3">
              <a:spcBef>
                <a:spcPts val="400"/>
              </a:spcBef>
            </a:pPr>
            <a:r>
              <a:rPr lang="en-US" sz="3200" dirty="0" smtClean="0"/>
              <a:t>implicit addressing</a:t>
            </a:r>
          </a:p>
          <a:p>
            <a:pPr marL="1835150" lvl="3" indent="-236538">
              <a:spcBef>
                <a:spcPts val="400"/>
              </a:spcBef>
            </a:pPr>
            <a:r>
              <a:rPr lang="en-US" sz="2162" dirty="0" smtClean="0"/>
              <a:t>source parameter of the receive primitive </a:t>
            </a:r>
            <a:r>
              <a:rPr lang="en-US" sz="2162" dirty="0" smtClean="0"/>
              <a:t>possesses </a:t>
            </a:r>
            <a:r>
              <a:rPr lang="en-US" sz="2162" dirty="0" smtClean="0"/>
              <a:t>a value returned when the receive operation has been performed</a:t>
            </a:r>
          </a:p>
          <a:p>
            <a:pPr lvl="2"/>
            <a:endParaRPr lang="en-US" sz="3200" dirty="0" smtClean="0"/>
          </a:p>
          <a:p>
            <a:pPr lvl="2"/>
            <a:endParaRPr lang="en-US" sz="3000" dirty="0" smtClean="0"/>
          </a:p>
          <a:p>
            <a:endParaRPr lang="en-US" sz="3000" dirty="0" smtClean="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28306211"/>
              </p:ext>
            </p:extLst>
          </p:nvPr>
        </p:nvGraphicFramePr>
        <p:xfrm>
          <a:off x="1219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18.pdf"/>
          <p:cNvPicPr>
            <a:picLocks noChangeAspect="1"/>
          </p:cNvPicPr>
          <p:nvPr/>
        </p:nvPicPr>
        <p:blipFill>
          <a:blip r:embed="rId3"/>
          <a:stretch>
            <a:fillRect/>
          </a:stretch>
        </p:blipFill>
        <p:spPr>
          <a:xfrm>
            <a:off x="304800" y="0"/>
            <a:ext cx="8704729" cy="6726381"/>
          </a:xfrm>
          <a:prstGeom prst="rect">
            <a:avLst/>
          </a:prstGeom>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srcRect l="20000" t="20000" r="29412" b="32727"/>
          <a:stretch>
            <a:fillRect/>
          </a:stretch>
        </p:blipFill>
        <p:spPr>
          <a:xfrm>
            <a:off x="1828800" y="609600"/>
            <a:ext cx="5257800" cy="6358207"/>
          </a:xfrm>
          <a:prstGeom prst="rect">
            <a:avLst/>
          </a:prstGeom>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4" name="Object 2"/>
          <p:cNvGraphicFramePr>
            <a:graphicFrameLocks noChangeAspect="1"/>
          </p:cNvGraphicFramePr>
          <p:nvPr/>
        </p:nvGraphicFramePr>
        <p:xfrm>
          <a:off x="566140" y="1066800"/>
          <a:ext cx="8011720" cy="4724400"/>
        </p:xfrm>
        <a:graphic>
          <a:graphicData uri="http://schemas.openxmlformats.org/presentationml/2006/ole">
            <mc:AlternateContent xmlns:mc="http://schemas.openxmlformats.org/markup-compatibility/2006">
              <mc:Choice xmlns:v="urn:schemas-microsoft-com:vml" Requires="v">
                <p:oleObj spid="_x0000_s381965" name="Document" r:id="rId4" imgW="5664200" imgH="3340100" progId="Word.Document.12">
                  <p:link updateAutomatic="1"/>
                </p:oleObj>
              </mc:Choice>
              <mc:Fallback>
                <p:oleObj name="Document" r:id="rId4" imgW="5664200" imgH="33401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40" y="1066800"/>
                        <a:ext cx="801172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9" name="TextBox 8"/>
          <p:cNvSpPr txBox="1"/>
          <p:nvPr/>
        </p:nvSpPr>
        <p:spPr>
          <a:xfrm>
            <a:off x="2503057" y="5791200"/>
            <a:ext cx="4036256" cy="707886"/>
          </a:xfrm>
          <a:prstGeom prst="rect">
            <a:avLst/>
          </a:prstGeom>
          <a:noFill/>
        </p:spPr>
        <p:txBody>
          <a:bodyPr wrap="none" rtlCol="0">
            <a:spAutoFit/>
          </a:bodyPr>
          <a:lstStyle/>
          <a:p>
            <a:pPr algn="ctr"/>
            <a:r>
              <a:rPr lang="en-US" sz="2000" b="1" dirty="0" smtClean="0">
                <a:latin typeface="+mn-lt"/>
              </a:rPr>
              <a:t>Figure 5.20  </a:t>
            </a:r>
          </a:p>
          <a:p>
            <a:pPr algn="ctr"/>
            <a:r>
              <a:rPr lang="en-US" sz="2000" b="1" dirty="0" smtClean="0">
                <a:latin typeface="+mn-lt"/>
              </a:rPr>
              <a:t>Mutual Exclusion Using Messages </a:t>
            </a:r>
            <a:endParaRPr lang="en-US" sz="20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34200" y="2286000"/>
            <a:ext cx="1752600" cy="838200"/>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384002" name="Object 2"/>
          <p:cNvGraphicFramePr>
            <a:graphicFrameLocks noChangeAspect="1"/>
          </p:cNvGraphicFramePr>
          <p:nvPr/>
        </p:nvGraphicFramePr>
        <p:xfrm>
          <a:off x="533400" y="685800"/>
          <a:ext cx="5803900" cy="5309397"/>
        </p:xfrm>
        <a:graphic>
          <a:graphicData uri="http://schemas.openxmlformats.org/presentationml/2006/ole">
            <mc:AlternateContent xmlns:mc="http://schemas.openxmlformats.org/markup-compatibility/2006">
              <mc:Choice xmlns:v="urn:schemas-microsoft-com:vml" Requires="v">
                <p:oleObj spid="_x0000_s384013" name="Document" r:id="rId5" imgW="5664200" imgH="5181600" progId="Word.Document.12">
                  <p:link updateAutomatic="1"/>
                </p:oleObj>
              </mc:Choice>
              <mc:Fallback>
                <p:oleObj name="Document" r:id="rId5" imgW="5664200" imgH="5181600" progId="Word.Document.12">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85800"/>
                        <a:ext cx="5803900" cy="5309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457200" y="5867400"/>
            <a:ext cx="6512788" cy="277090"/>
          </a:xfrm>
          <a:prstGeom prst="rect">
            <a:avLst/>
          </a:prstGeom>
        </p:spPr>
        <p:txBody>
          <a:bodyPr wrap="square" rtlCol="0">
            <a:spAutoFit/>
          </a:bodyPr>
          <a:lstStyle/>
          <a:p>
            <a:endParaRPr lang="en-US" dirty="0"/>
          </a:p>
        </p:txBody>
      </p:sp>
      <p:sp>
        <p:nvSpPr>
          <p:cNvPr id="11" name="TextBox 10"/>
          <p:cNvSpPr txBox="1"/>
          <p:nvPr/>
        </p:nvSpPr>
        <p:spPr>
          <a:xfrm>
            <a:off x="6400800" y="1524000"/>
            <a:ext cx="2362200" cy="2277547"/>
          </a:xfrm>
          <a:prstGeom prst="rect">
            <a:avLst/>
          </a:prstGeom>
          <a:noFill/>
        </p:spPr>
        <p:txBody>
          <a:bodyPr wrap="square" rtlCol="0">
            <a:spAutoFit/>
          </a:bodyPr>
          <a:lstStyle/>
          <a:p>
            <a:pPr algn="ctr"/>
            <a:r>
              <a:rPr lang="en-US" sz="2400" b="1" dirty="0" smtClean="0">
                <a:latin typeface="+mn-lt"/>
              </a:rPr>
              <a:t>Figure 5.21   </a:t>
            </a:r>
          </a:p>
          <a:p>
            <a:pPr algn="ctr"/>
            <a:endParaRPr lang="en-US" b="1" dirty="0" smtClean="0">
              <a:latin typeface="+mn-lt"/>
            </a:endParaRPr>
          </a:p>
          <a:p>
            <a:pPr algn="ctr"/>
            <a:r>
              <a:rPr lang="en-US" sz="2000" b="1" dirty="0" smtClean="0">
                <a:latin typeface="+mn-lt"/>
              </a:rPr>
              <a:t>A Solution to the Bounded-Buffer Producer/Consumer Problem Using Messages</a:t>
            </a:r>
            <a:r>
              <a:rPr lang="en-US" sz="2000" dirty="0" smtClean="0">
                <a:latin typeface="+mn-lt"/>
              </a:rPr>
              <a:t> </a:t>
            </a:r>
            <a:endParaRPr lang="en-US" sz="2000" dirty="0">
              <a:latin typeface="+mn-lt"/>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981200"/>
            <a:ext cx="8382000" cy="4572000"/>
          </a:xfrm>
        </p:spPr>
        <p:txBody>
          <a:bodyPr>
            <a:normAutofit/>
          </a:bodyPr>
          <a:lstStyle/>
          <a:p>
            <a:r>
              <a:rPr lang="en-US" sz="2800" dirty="0" smtClean="0"/>
              <a:t>A data area is shared among many processes</a:t>
            </a:r>
          </a:p>
          <a:p>
            <a:pPr lvl="2"/>
            <a:r>
              <a:rPr lang="en-US" sz="2600" dirty="0" smtClean="0"/>
              <a:t>some processes only read the data area, (readers) and some only write to the data area (writers)</a:t>
            </a:r>
          </a:p>
          <a:p>
            <a:r>
              <a:rPr lang="en-US" sz="2800" dirty="0" smtClean="0"/>
              <a:t>Conditions that must be satisfied:</a:t>
            </a:r>
          </a:p>
          <a:p>
            <a:pPr marL="1371600" lvl="2" indent="-514350">
              <a:buSzPct val="100000"/>
              <a:buFont typeface="+mj-lt"/>
              <a:buAutoNum type="arabicPeriod"/>
            </a:pPr>
            <a:r>
              <a:rPr lang="en-NZ" sz="2800" dirty="0" smtClean="0"/>
              <a:t>any number of readers may simultaneously read the file</a:t>
            </a:r>
          </a:p>
          <a:p>
            <a:pPr marL="1371600" lvl="2" indent="-514350">
              <a:buSzPct val="100000"/>
              <a:buFont typeface="+mj-lt"/>
              <a:buAutoNum type="arabicPeriod"/>
            </a:pPr>
            <a:r>
              <a:rPr lang="en-NZ" sz="2800" dirty="0" smtClean="0"/>
              <a:t>only one writer at a time may write to the file</a:t>
            </a:r>
          </a:p>
          <a:p>
            <a:pPr marL="1371600" lvl="2" indent="-514350">
              <a:buSzPct val="100000"/>
              <a:buFont typeface="+mj-lt"/>
              <a:buAutoNum type="arabicPeriod"/>
            </a:pPr>
            <a:r>
              <a:rPr lang="en-NZ" sz="2800" dirty="0" smtClean="0"/>
              <a:t>if a writer is writing to the file, no reader may  read it</a:t>
            </a:r>
            <a:endParaRPr lang="en-US" sz="2800" dirty="0" smtClean="0"/>
          </a:p>
          <a:p>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098" name="Object 2"/>
          <p:cNvGraphicFramePr>
            <a:graphicFrameLocks noChangeAspect="1"/>
          </p:cNvGraphicFramePr>
          <p:nvPr/>
        </p:nvGraphicFramePr>
        <p:xfrm>
          <a:off x="533400" y="762000"/>
          <a:ext cx="5791200" cy="5648368"/>
        </p:xfrm>
        <a:graphic>
          <a:graphicData uri="http://schemas.openxmlformats.org/presentationml/2006/ole">
            <mc:AlternateContent xmlns:mc="http://schemas.openxmlformats.org/markup-compatibility/2006">
              <mc:Choice xmlns:v="urn:schemas-microsoft-com:vml" Requires="v">
                <p:oleObj spid="_x0000_s388109" name="Document" r:id="rId4" imgW="5664200" imgH="5524500" progId="Word.Document.12">
                  <p:link updateAutomatic="1"/>
                </p:oleObj>
              </mc:Choice>
              <mc:Fallback>
                <p:oleObj name="Document" r:id="rId4" imgW="5664200" imgH="55245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1371600"/>
            <a:ext cx="2285999" cy="3477875"/>
          </a:xfrm>
          <a:prstGeom prst="rect">
            <a:avLst/>
          </a:prstGeom>
          <a:noFill/>
        </p:spPr>
        <p:txBody>
          <a:bodyPr wrap="square" rtlCol="0">
            <a:spAutoFit/>
          </a:bodyPr>
          <a:lstStyle/>
          <a:p>
            <a:pPr algn="ctr"/>
            <a:r>
              <a:rPr lang="en-US" sz="2800" b="1" dirty="0" smtClean="0">
                <a:latin typeface="+mn-lt"/>
              </a:rPr>
              <a:t>Figure 5.22    </a:t>
            </a:r>
          </a:p>
          <a:p>
            <a:pPr algn="ctr"/>
            <a:endParaRPr lang="en-US" sz="2400" b="1" dirty="0" smtClean="0">
              <a:latin typeface="+mn-lt"/>
            </a:endParaRPr>
          </a:p>
          <a:p>
            <a:pPr algn="ctr"/>
            <a:r>
              <a:rPr lang="en-US" sz="2400" b="1" dirty="0" smtClean="0">
                <a:latin typeface="+mn-lt"/>
              </a:rPr>
              <a:t>A Solution to the Readers/Writers Problem Using Semaphores: Readers Have Priority</a:t>
            </a:r>
            <a:r>
              <a:rPr lang="en-US" sz="2400" dirty="0" smtClean="0">
                <a:latin typeface="+mn-lt"/>
              </a:rPr>
              <a:t> </a:t>
            </a:r>
            <a:endParaRPr lang="en-US" sz="2400" dirty="0">
              <a:latin typeface="+mn-lt"/>
            </a:endParaRP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l="6038" r="6038"/>
          <a:stretch>
            <a:fillRect/>
          </a:stretch>
        </p:blipFill>
        <p:spPr>
          <a:xfrm>
            <a:off x="999069" y="685799"/>
            <a:ext cx="7001931" cy="5375893"/>
          </a:xfrm>
          <a:prstGeom prst="rect">
            <a:avLst/>
          </a:prstGeom>
        </p:spPr>
      </p:pic>
      <p:sp>
        <p:nvSpPr>
          <p:cNvPr id="7" name="Rectangle 6"/>
          <p:cNvSpPr/>
          <p:nvPr/>
        </p:nvSpPr>
        <p:spPr>
          <a:xfrm>
            <a:off x="1066800" y="5867400"/>
            <a:ext cx="6858000" cy="646331"/>
          </a:xfrm>
          <a:prstGeom prst="rect">
            <a:avLst/>
          </a:prstGeom>
        </p:spPr>
        <p:txBody>
          <a:bodyPr wrap="square">
            <a:spAutoFit/>
          </a:bodyPr>
          <a:lstStyle/>
          <a:p>
            <a:pPr algn="ctr"/>
            <a:r>
              <a:rPr lang="en-US" b="1" dirty="0" smtClean="0">
                <a:latin typeface="+mn-lt"/>
              </a:rPr>
              <a:t>Table 5.6   </a:t>
            </a:r>
          </a:p>
          <a:p>
            <a:pPr algn="ctr"/>
            <a:r>
              <a:rPr lang="en-US" b="1" dirty="0" smtClean="0">
                <a:latin typeface="+mn-lt"/>
              </a:rPr>
              <a:t>State of the Process Queues for Program of Figure 5.23</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0146" name="Object 2"/>
          <p:cNvGraphicFramePr>
            <a:graphicFrameLocks noChangeAspect="1"/>
          </p:cNvGraphicFramePr>
          <p:nvPr/>
        </p:nvGraphicFramePr>
        <p:xfrm>
          <a:off x="533400" y="685800"/>
          <a:ext cx="4419600" cy="5757851"/>
        </p:xfrm>
        <a:graphic>
          <a:graphicData uri="http://schemas.openxmlformats.org/presentationml/2006/ole">
            <mc:AlternateContent xmlns:mc="http://schemas.openxmlformats.org/markup-compatibility/2006">
              <mc:Choice xmlns:v="urn:schemas-microsoft-com:vml" Requires="v">
                <p:oleObj spid="_x0000_s390157" name="Document" r:id="rId4" imgW="5664200" imgH="7378700" progId="Word.Document.12">
                  <p:link updateAutomatic="1"/>
                </p:oleObj>
              </mc:Choice>
              <mc:Fallback>
                <p:oleObj name="Document" r:id="rId4" imgW="5664200" imgH="73787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685800"/>
                        <a:ext cx="4419600" cy="5757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5257800" y="1219200"/>
            <a:ext cx="3124201" cy="3939541"/>
          </a:xfrm>
          <a:prstGeom prst="rect">
            <a:avLst/>
          </a:prstGeom>
          <a:noFill/>
        </p:spPr>
        <p:txBody>
          <a:bodyPr wrap="square" rtlCol="0">
            <a:spAutoFit/>
          </a:bodyPr>
          <a:lstStyle/>
          <a:p>
            <a:pPr algn="ctr"/>
            <a:r>
              <a:rPr lang="en-US" sz="3600" b="1" dirty="0" smtClean="0">
                <a:latin typeface="+mn-lt"/>
              </a:rPr>
              <a:t>Figure 5.23  </a:t>
            </a:r>
          </a:p>
          <a:p>
            <a:pPr algn="ctr"/>
            <a:endParaRPr lang="en-US" sz="2800" b="1" dirty="0" smtClean="0">
              <a:latin typeface="+mn-lt"/>
            </a:endParaRPr>
          </a:p>
          <a:p>
            <a:pPr algn="ctr"/>
            <a:r>
              <a:rPr lang="en-US" sz="2800" b="1" dirty="0" smtClean="0">
                <a:latin typeface="+mn-lt"/>
              </a:rPr>
              <a:t> A Solution to the Readers/Writers Problem Using Semaphores: Writers Have Priority</a:t>
            </a:r>
            <a:endParaRPr lang="en-US" sz="2800" dirty="0" smtClean="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Difficulties of Concurrency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180296" cy="3840163"/>
          </a:xfrm>
        </p:spPr>
        <p:txBody>
          <a:bodyPr/>
          <a:lstStyle/>
          <a:p>
            <a:r>
              <a:rPr lang="en-US" sz="3200" dirty="0" smtClean="0"/>
              <a:t>Sharing of global resources</a:t>
            </a:r>
          </a:p>
          <a:p>
            <a:r>
              <a:rPr lang="en-US" sz="3200" dirty="0" smtClean="0"/>
              <a:t>Difficult for the OS to manage the allocation of resources optimally</a:t>
            </a:r>
          </a:p>
          <a:p>
            <a:r>
              <a:rPr lang="en-US" sz="3200" dirty="0" smtClean="0"/>
              <a:t>Difficult to locate programming errors as results are not deterministic and reproducible</a:t>
            </a:r>
          </a:p>
          <a:p>
            <a:endParaRPr lang="en-US" dirty="0"/>
          </a:p>
        </p:txBody>
      </p:sp>
      <p:pic>
        <p:nvPicPr>
          <p:cNvPr id="5" name="Picture 4"/>
          <p:cNvPicPr>
            <a:picLocks noChangeAspect="1"/>
          </p:cNvPicPr>
          <p:nvPr/>
        </p:nvPicPr>
        <p:blipFill>
          <a:blip r:embed="rId3"/>
          <a:stretch>
            <a:fillRect/>
          </a:stretch>
        </p:blipFill>
        <p:spPr>
          <a:xfrm>
            <a:off x="7239000" y="5029200"/>
            <a:ext cx="1387045" cy="1447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762000"/>
            <a:ext cx="8153400" cy="4422602"/>
          </a:xfrm>
          <a:prstGeom prst="rect">
            <a:avLst/>
          </a:prstGeom>
        </p:spPr>
      </p:pic>
      <p:sp>
        <p:nvSpPr>
          <p:cNvPr id="10" name="TextBox 9"/>
          <p:cNvSpPr txBox="1"/>
          <p:nvPr/>
        </p:nvSpPr>
        <p:spPr>
          <a:xfrm>
            <a:off x="609600" y="5181600"/>
            <a:ext cx="7946537" cy="1292662"/>
          </a:xfrm>
          <a:prstGeom prst="rect">
            <a:avLst/>
          </a:prstGeom>
          <a:noFill/>
        </p:spPr>
        <p:txBody>
          <a:bodyPr wrap="square" rtlCol="0">
            <a:spAutoFit/>
          </a:bodyPr>
          <a:lstStyle/>
          <a:p>
            <a:pPr algn="ctr"/>
            <a:r>
              <a:rPr lang="en-US" sz="2000" b="1" dirty="0" smtClean="0">
                <a:latin typeface="+mn-lt"/>
              </a:rPr>
              <a:t>Figure 5.24   </a:t>
            </a:r>
          </a:p>
          <a:p>
            <a:pPr algn="ctr"/>
            <a:endParaRPr lang="en-US" sz="2000" b="1" dirty="0" smtClean="0">
              <a:latin typeface="+mn-lt"/>
            </a:endParaRPr>
          </a:p>
          <a:p>
            <a:pPr algn="ctr"/>
            <a:r>
              <a:rPr lang="en-US" sz="2000" b="1" dirty="0" smtClean="0">
                <a:latin typeface="+mn-lt"/>
              </a:rPr>
              <a:t>A Solution to the Readers/Writers Problem Using Message Passing</a:t>
            </a:r>
            <a:endParaRPr lang="en-US" sz="2000" dirty="0" smtClean="0">
              <a:latin typeface="+mn-lt"/>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09800"/>
            <a:ext cx="3858768" cy="4190999"/>
          </a:xfrm>
        </p:spPr>
        <p:txBody>
          <a:bodyPr>
            <a:normAutofit lnSpcReduction="10000"/>
          </a:bodyPr>
          <a:lstStyle/>
          <a:p>
            <a:r>
              <a:rPr lang="en-US" sz="1600" dirty="0" smtClean="0"/>
              <a:t>Monitors</a:t>
            </a:r>
          </a:p>
          <a:p>
            <a:pPr lvl="1"/>
            <a:r>
              <a:rPr lang="en-US" sz="1600" dirty="0" smtClean="0"/>
              <a:t>Monitor with signal</a:t>
            </a:r>
          </a:p>
          <a:p>
            <a:pPr lvl="1"/>
            <a:r>
              <a:rPr lang="en-US" sz="1600" dirty="0" smtClean="0"/>
              <a:t>Alternate model of monitors with notify and broadcast</a:t>
            </a:r>
          </a:p>
          <a:p>
            <a:r>
              <a:rPr lang="en-US" sz="1600" dirty="0" smtClean="0"/>
              <a:t>Message passing</a:t>
            </a:r>
          </a:p>
          <a:p>
            <a:pPr lvl="1"/>
            <a:r>
              <a:rPr lang="en-US" sz="1600" dirty="0" smtClean="0"/>
              <a:t>Synchronization</a:t>
            </a:r>
          </a:p>
          <a:p>
            <a:pPr lvl="1"/>
            <a:r>
              <a:rPr lang="en-US" sz="1600" dirty="0" smtClean="0"/>
              <a:t>Addressing</a:t>
            </a:r>
          </a:p>
          <a:p>
            <a:pPr lvl="1"/>
            <a:r>
              <a:rPr lang="en-US" sz="1600" dirty="0" smtClean="0"/>
              <a:t>Message format</a:t>
            </a:r>
          </a:p>
          <a:p>
            <a:pPr lvl="1"/>
            <a:r>
              <a:rPr lang="en-US" sz="1600" dirty="0" smtClean="0"/>
              <a:t>Queueing discipline</a:t>
            </a:r>
          </a:p>
          <a:p>
            <a:pPr lvl="1"/>
            <a:r>
              <a:rPr lang="en-US" sz="1600" dirty="0" smtClean="0"/>
              <a:t>Mutual exclusion</a:t>
            </a:r>
          </a:p>
          <a:p>
            <a:r>
              <a:rPr lang="en-US" sz="1600" dirty="0" smtClean="0"/>
              <a:t>Readers/writers problem</a:t>
            </a:r>
          </a:p>
          <a:p>
            <a:pPr lvl="1"/>
            <a:r>
              <a:rPr lang="en-US" sz="1600" dirty="0" smtClean="0"/>
              <a:t>Readers have priority</a:t>
            </a:r>
          </a:p>
          <a:p>
            <a:pPr lvl="1"/>
            <a:r>
              <a:rPr lang="en-US" sz="1600" dirty="0" smtClean="0"/>
              <a:t>Writers have priority</a:t>
            </a:r>
            <a:endParaRPr lang="en-US" sz="1600" dirty="0" smtClean="0"/>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smtClean="0"/>
              <a:t>Principles of concurrency</a:t>
            </a:r>
            <a:endParaRPr lang="en-US" sz="3892" dirty="0"/>
          </a:p>
          <a:p>
            <a:pPr lvl="1"/>
            <a:r>
              <a:rPr lang="en-US" sz="3892" dirty="0" smtClean="0"/>
              <a:t>Race condition</a:t>
            </a:r>
          </a:p>
          <a:p>
            <a:pPr lvl="1"/>
            <a:r>
              <a:rPr lang="en-US" sz="3892" dirty="0"/>
              <a:t>O</a:t>
            </a:r>
            <a:r>
              <a:rPr lang="en-US" sz="3892" dirty="0" smtClean="0"/>
              <a:t>S concerns</a:t>
            </a:r>
          </a:p>
          <a:p>
            <a:pPr lvl="1"/>
            <a:r>
              <a:rPr lang="en-US" sz="3892" dirty="0" smtClean="0"/>
              <a:t>Process interaction</a:t>
            </a:r>
          </a:p>
          <a:p>
            <a:pPr lvl="1"/>
            <a:r>
              <a:rPr lang="en-US" sz="3892" dirty="0" smtClean="0"/>
              <a:t>Requirements for mutual exclusion</a:t>
            </a:r>
          </a:p>
          <a:p>
            <a:r>
              <a:rPr lang="en-US" sz="3892" dirty="0" smtClean="0"/>
              <a:t>Mutual exclusion: hardware support</a:t>
            </a:r>
          </a:p>
          <a:p>
            <a:pPr lvl="1"/>
            <a:r>
              <a:rPr lang="en-US" sz="3892" dirty="0" smtClean="0"/>
              <a:t>Interrupt disabling</a:t>
            </a:r>
          </a:p>
          <a:p>
            <a:pPr lvl="1"/>
            <a:r>
              <a:rPr lang="en-US" sz="3892" dirty="0" smtClean="0"/>
              <a:t>Special machine instructions</a:t>
            </a:r>
          </a:p>
          <a:p>
            <a:r>
              <a:rPr lang="en-US" sz="3892" dirty="0" smtClean="0"/>
              <a:t>Semaphores</a:t>
            </a:r>
          </a:p>
          <a:p>
            <a:pPr lvl="1"/>
            <a:r>
              <a:rPr lang="en-US" sz="3892" dirty="0" smtClean="0"/>
              <a:t>Mutual exclusion</a:t>
            </a:r>
          </a:p>
          <a:p>
            <a:pPr lvl="1"/>
            <a:r>
              <a:rPr lang="en-US" sz="3892" dirty="0" smtClean="0"/>
              <a:t>Producer/consumer problem</a:t>
            </a:r>
          </a:p>
          <a:p>
            <a:pPr lvl="1"/>
            <a:r>
              <a:rPr lang="en-US" sz="3892" dirty="0" smtClean="0"/>
              <a:t>Implementation of semaphores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smtClean="0"/>
              <a:t>Occurs when multiple processes or threads read and write data items</a:t>
            </a:r>
          </a:p>
          <a:p>
            <a:r>
              <a:rPr lang="en-NZ" sz="3000" dirty="0" smtClean="0"/>
              <a:t>The final result depends on the order of execution</a:t>
            </a:r>
          </a:p>
          <a:p>
            <a:pPr lvl="3"/>
            <a:r>
              <a:rPr lang="en-NZ" sz="2600" dirty="0" smtClean="0"/>
              <a:t>the “loser” of the race is the process that updates last and will determine the final value of the variable</a:t>
            </a:r>
          </a:p>
        </p:txBody>
      </p:sp>
      <p:pic>
        <p:nvPicPr>
          <p:cNvPr id="4" name="Picture 3"/>
          <p:cNvPicPr>
            <a:picLocks noChangeAspect="1"/>
          </p:cNvPicPr>
          <p:nvPr/>
        </p:nvPicPr>
        <p:blipFill>
          <a:blip r:embed="rId3"/>
          <a:stretch>
            <a:fillRect/>
          </a:stretch>
        </p:blipFill>
        <p:spPr>
          <a:xfrm>
            <a:off x="7315200" y="4876800"/>
            <a:ext cx="1323565" cy="149031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smtClean="0">
                <a:solidFill>
                  <a:schemeClr val="accent6">
                    <a:lumMod val="75000"/>
                  </a:schemeClr>
                </a:solidFill>
              </a:rPr>
              <a:t>Operating System Concerns</a:t>
            </a:r>
            <a:endParaRPr lang="en-US" sz="4600" b="1" dirty="0">
              <a:solidFill>
                <a:schemeClr val="accent6">
                  <a:lumMod val="75000"/>
                </a:schemeClr>
              </a:solidFill>
            </a:endParaRP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smtClean="0"/>
              <a:t>Design and management issues raised by the existence of concurrency:</a:t>
            </a:r>
          </a:p>
          <a:p>
            <a:pPr lvl="1"/>
            <a:r>
              <a:rPr lang="en-NZ" sz="2400" dirty="0" smtClean="0"/>
              <a:t>T</a:t>
            </a:r>
            <a:r>
              <a:rPr lang="en-US" sz="2400" dirty="0" smtClean="0"/>
              <a:t>he OS must: </a:t>
            </a:r>
          </a:p>
        </p:txBody>
      </p:sp>
      <p:graphicFrame>
        <p:nvGraphicFramePr>
          <p:cNvPr id="5" name="Diagram 4"/>
          <p:cNvGraphicFramePr/>
          <p:nvPr>
            <p:extLst>
              <p:ext uri="{D42A27DB-BD31-4B8C-83A1-F6EECF244321}">
                <p14:modId xmlns:p14="http://schemas.microsoft.com/office/powerpoint/2010/main" val="4225631905"/>
              </p:ext>
            </p:extLst>
          </p:nvPr>
        </p:nvGraphicFramePr>
        <p:xfrm>
          <a:off x="304800" y="33528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685799"/>
            <a:ext cx="6324600" cy="5979863"/>
          </a:xfrm>
          <a:prstGeom prst="rect">
            <a:avLst/>
          </a:prstGeom>
        </p:spPr>
      </p:pic>
      <p:sp>
        <p:nvSpPr>
          <p:cNvPr id="6" name="Rectangle 5"/>
          <p:cNvSpPr/>
          <p:nvPr/>
        </p:nvSpPr>
        <p:spPr>
          <a:xfrm>
            <a:off x="6781800" y="1371600"/>
            <a:ext cx="1890058" cy="1569660"/>
          </a:xfrm>
          <a:prstGeom prst="rect">
            <a:avLst/>
          </a:prstGeom>
        </p:spPr>
        <p:txBody>
          <a:bodyPr wrap="square">
            <a:spAutoFit/>
          </a:bodyPr>
          <a:lstStyle/>
          <a:p>
            <a:pPr algn="ctr"/>
            <a:r>
              <a:rPr lang="en-US" sz="2400" b="1" dirty="0" smtClean="0">
                <a:latin typeface="+mn-lt"/>
              </a:rPr>
              <a:t>Table 5.2   </a:t>
            </a:r>
          </a:p>
          <a:p>
            <a:pPr algn="ctr"/>
            <a:endParaRPr lang="en-US" sz="2400" b="1" dirty="0" smtClean="0">
              <a:latin typeface="+mn-lt"/>
            </a:endParaRPr>
          </a:p>
          <a:p>
            <a:pPr algn="ctr"/>
            <a:r>
              <a:rPr lang="en-US" sz="2400" b="1" dirty="0" smtClean="0">
                <a:latin typeface="+mn-lt"/>
              </a:rPr>
              <a:t>Process Interaction</a:t>
            </a:r>
            <a:r>
              <a:rPr lang="en-US" sz="2400" dirty="0" smtClean="0">
                <a:latin typeface="+mn-lt"/>
              </a:rPr>
              <a:t> </a:t>
            </a:r>
            <a:endParaRPr lang="en-US" sz="24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13168</Words>
  <Application>Microsoft Macintosh PowerPoint</Application>
  <PresentationFormat>On-screen Show (4:3)</PresentationFormat>
  <Paragraphs>744</Paragraphs>
  <Slides>61</Slides>
  <Notes>61</Notes>
  <HiddenSlides>0</HiddenSlides>
  <MMClips>0</MMClips>
  <ScaleCrop>false</ScaleCrop>
  <HeadingPairs>
    <vt:vector size="8" baseType="variant">
      <vt:variant>
        <vt:lpstr>Theme</vt:lpstr>
      </vt:variant>
      <vt:variant>
        <vt:i4>3</vt:i4>
      </vt:variant>
      <vt:variant>
        <vt:lpstr>Links</vt:lpstr>
      </vt:variant>
      <vt:variant>
        <vt:i4>9</vt:i4>
      </vt:variant>
      <vt:variant>
        <vt:lpstr>Embedded OLE Servers</vt:lpstr>
      </vt:variant>
      <vt:variant>
        <vt:i4>1</vt:i4>
      </vt:variant>
      <vt:variant>
        <vt:lpstr>Slide Titles</vt:lpstr>
      </vt:variant>
      <vt:variant>
        <vt:i4>61</vt:i4>
      </vt:variant>
    </vt:vector>
  </HeadingPairs>
  <TitlesOfParts>
    <vt:vector size="74" baseType="lpstr">
      <vt:lpstr>Custom Design</vt:lpstr>
      <vt:lpstr>Codex</vt:lpstr>
      <vt:lpstr>1_Codex</vt:lpstr>
      <vt:lpstr>mclaughlinkl:Desktop:Stallings%20Books:OS8e:OS8e-Figures:05-Concurrency-1:VerticalFigures.doc!OLE_LINK1</vt:lpstr>
      <vt:lpstr>mclaughlinkl:Desktop:Stallings%20Books:OS8e:OS8e-Figures:05-Concurrency-1:VerticalFigures.doc!OLE_LINK3</vt:lpstr>
      <vt:lpstr>mclaughlinkl:Desktop:Stallings%20Books:OS8e:OS8e-Figures:05-Concurrency-1:VerticalFigures.doc!OLE_LINK5</vt:lpstr>
      <vt:lpstr>mclaughlinkl:Desktop:Stallings%20Books:OS8e:OS8e-Figures:05-Concurrency-1:VerticalFigures.doc!OLE_LINK7</vt:lpstr>
      <vt:lpstr>mclaughlinkl:Desktop:Stallings%20Books:OS8e:OS8e-Figures:05-Concurrency-1:VerticalFigures.doc!OLE_LINK11</vt:lpstr>
      <vt:lpstr>mclaughlinkl:Desktop:Stallings%20Books:OS8e:OS8e-Figures:05-Concurrency-1:VerticalFigures.doc!OLE_LINK15</vt:lpstr>
      <vt:lpstr>mclaughlinkl:Desktop:Stallings%20Books:OS8e:OS8e-Figures:05-Concurrency-1:VerticalFigures.doc!OLE_LINK16</vt:lpstr>
      <vt:lpstr>mclaughlinkl:Desktop:Stallings%20Books:OS8e:OS8e-Figures:05-Concurrency-1:VerticalFigures.doc!OLE_LINK17</vt:lpstr>
      <vt:lpstr>mclaughlinkl:Desktop:Stallings%20Books:OS8e:OS8e-Figures:05-Concurrency-1:VerticalFigures.doc!OLE_LINK18</vt:lpstr>
      <vt:lpstr>Document</vt:lpstr>
      <vt:lpstr>Chapter 5 Concurrency: Mutual Exclusion and Synchronization</vt:lpstr>
      <vt:lpstr>Multiple  Processes</vt:lpstr>
      <vt:lpstr>Concurrency Arises in Three Different Contexts:</vt:lpstr>
      <vt:lpstr>PowerPoint Presentation</vt:lpstr>
      <vt:lpstr>Principles of Concurrency</vt:lpstr>
      <vt:lpstr>Difficulties of Concurrency</vt:lpstr>
      <vt:lpstr>Race Condition</vt:lpstr>
      <vt:lpstr>Operating System Concerns</vt:lpstr>
      <vt:lpstr>PowerPoint Presentation</vt:lpstr>
      <vt:lpstr>Resource Competition</vt:lpstr>
      <vt:lpstr>PowerPoint Presentation</vt:lpstr>
      <vt:lpstr>Requirements for Mutual Exclusion</vt:lpstr>
      <vt:lpstr>Mutual Exclusion:  Hardware Support</vt:lpstr>
      <vt:lpstr>Mutual Exclusion:  Hardware Support</vt:lpstr>
      <vt:lpstr>PowerPoint Presentation</vt:lpstr>
      <vt:lpstr>Special Machine Instruction: Advantages</vt:lpstr>
      <vt:lpstr>Special Machine Instruction: Disadvantages</vt:lpstr>
      <vt:lpstr>PowerPoint Presentation</vt:lpstr>
      <vt:lpstr>Semaphore</vt:lpstr>
      <vt:lpstr>Consequences</vt:lpstr>
      <vt:lpstr>PowerPoint Presentation</vt:lpstr>
      <vt:lpstr>PowerPoint Presentation</vt:lpstr>
      <vt:lpstr>Strong/Weak Semaphores</vt:lpstr>
      <vt:lpstr>PowerPoint Presentation</vt:lpstr>
      <vt:lpstr>PowerPoint Presentation</vt:lpstr>
      <vt:lpstr>PowerPoint Presentation</vt:lpstr>
      <vt:lpstr>Producer/Consumer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Semaphores</vt:lpstr>
      <vt:lpstr>PowerPoint Presentation</vt:lpstr>
      <vt:lpstr>Monitors</vt:lpstr>
      <vt:lpstr>Monitor Characteristics</vt:lpstr>
      <vt:lpstr>Synchronization</vt:lpstr>
      <vt:lpstr>PowerPoint Presentation</vt:lpstr>
      <vt:lpstr>PowerPoint Presentation</vt:lpstr>
      <vt:lpstr>PowerPoint Presentation</vt:lpstr>
      <vt:lpstr>Message Passing</vt:lpstr>
      <vt:lpstr>Message Passing</vt:lpstr>
      <vt:lpstr>PowerPoint Presentation</vt:lpstr>
      <vt:lpstr>Synchronization</vt:lpstr>
      <vt:lpstr>Blocking Send,  Blocking Receive</vt:lpstr>
      <vt:lpstr>Nonblocking Send</vt:lpstr>
      <vt:lpstr>    Addressing</vt:lpstr>
      <vt:lpstr>Direct Addressing</vt:lpstr>
      <vt:lpstr>Indirect Addressing</vt:lpstr>
      <vt:lpstr>PowerPoint Presentation</vt:lpstr>
      <vt:lpstr>PowerPoint Presentation</vt:lpstr>
      <vt:lpstr>PowerPoint Presentation</vt:lpstr>
      <vt:lpstr>PowerPoint Presentation</vt:lpstr>
      <vt:lpstr>Readers/Writers Problem</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2014-01-18T03:06:08Z</dcterms:created>
  <dcterms:modified xsi:type="dcterms:W3CDTF">2014-02-11T01:16:09Z</dcterms:modified>
</cp:coreProperties>
</file>